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20"/>
  </p:notesMasterIdLst>
  <p:sldIdLst>
    <p:sldId id="258" r:id="rId2"/>
    <p:sldId id="263" r:id="rId3"/>
    <p:sldId id="271" r:id="rId4"/>
    <p:sldId id="259" r:id="rId5"/>
    <p:sldId id="260" r:id="rId6"/>
    <p:sldId id="264" r:id="rId7"/>
    <p:sldId id="261" r:id="rId8"/>
    <p:sldId id="265" r:id="rId9"/>
    <p:sldId id="266" r:id="rId10"/>
    <p:sldId id="267" r:id="rId11"/>
    <p:sldId id="268" r:id="rId12"/>
    <p:sldId id="276" r:id="rId13"/>
    <p:sldId id="273" r:id="rId14"/>
    <p:sldId id="278" r:id="rId15"/>
    <p:sldId id="277" r:id="rId16"/>
    <p:sldId id="279" r:id="rId17"/>
    <p:sldId id="280" r:id="rId18"/>
    <p:sldId id="275" r:id="rId19"/>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3838"/>
    <a:srgbClr val="002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p:restoredTop sz="94729"/>
  </p:normalViewPr>
  <p:slideViewPr>
    <p:cSldViewPr snapToGrid="0" snapToObjects="1">
      <p:cViewPr varScale="1">
        <p:scale>
          <a:sx n="109" d="100"/>
          <a:sy n="109" d="100"/>
        </p:scale>
        <p:origin x="4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F625F4-A119-8C4D-A886-742ECBA4522C}" type="datetimeFigureOut">
              <a:rPr lang="en-US" smtClean="0"/>
              <a:t>4/23/17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456DFF-7C3D-8B4A-858C-7A03072D4814}" type="slidenum">
              <a:rPr lang="en-US" smtClean="0"/>
              <a:t>‹#›</a:t>
            </a:fld>
            <a:endParaRPr lang="en-US"/>
          </a:p>
        </p:txBody>
      </p:sp>
    </p:spTree>
    <p:extLst>
      <p:ext uri="{BB962C8B-B14F-4D97-AF65-F5344CB8AC3E}">
        <p14:creationId xmlns:p14="http://schemas.microsoft.com/office/powerpoint/2010/main" val="1907950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456DFF-7C3D-8B4A-858C-7A03072D4814}" type="slidenum">
              <a:rPr lang="en-US" smtClean="0"/>
              <a:t>1</a:t>
            </a:fld>
            <a:endParaRPr lang="en-US"/>
          </a:p>
        </p:txBody>
      </p:sp>
    </p:spTree>
    <p:extLst>
      <p:ext uri="{BB962C8B-B14F-4D97-AF65-F5344CB8AC3E}">
        <p14:creationId xmlns:p14="http://schemas.microsoft.com/office/powerpoint/2010/main" val="528348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10</a:t>
            </a:fld>
            <a:endParaRPr lang="en-US"/>
          </a:p>
        </p:txBody>
      </p:sp>
    </p:spTree>
    <p:extLst>
      <p:ext uri="{BB962C8B-B14F-4D97-AF65-F5344CB8AC3E}">
        <p14:creationId xmlns:p14="http://schemas.microsoft.com/office/powerpoint/2010/main" val="224746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11</a:t>
            </a:fld>
            <a:endParaRPr lang="en-US"/>
          </a:p>
        </p:txBody>
      </p:sp>
    </p:spTree>
    <p:extLst>
      <p:ext uri="{BB962C8B-B14F-4D97-AF65-F5344CB8AC3E}">
        <p14:creationId xmlns:p14="http://schemas.microsoft.com/office/powerpoint/2010/main" val="104734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12</a:t>
            </a:fld>
            <a:endParaRPr lang="en-US"/>
          </a:p>
        </p:txBody>
      </p:sp>
    </p:spTree>
    <p:extLst>
      <p:ext uri="{BB962C8B-B14F-4D97-AF65-F5344CB8AC3E}">
        <p14:creationId xmlns:p14="http://schemas.microsoft.com/office/powerpoint/2010/main" val="2035588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13</a:t>
            </a:fld>
            <a:endParaRPr lang="en-US"/>
          </a:p>
        </p:txBody>
      </p:sp>
    </p:spTree>
    <p:extLst>
      <p:ext uri="{BB962C8B-B14F-4D97-AF65-F5344CB8AC3E}">
        <p14:creationId xmlns:p14="http://schemas.microsoft.com/office/powerpoint/2010/main" val="5293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14</a:t>
            </a:fld>
            <a:endParaRPr lang="en-US"/>
          </a:p>
        </p:txBody>
      </p:sp>
    </p:spTree>
    <p:extLst>
      <p:ext uri="{BB962C8B-B14F-4D97-AF65-F5344CB8AC3E}">
        <p14:creationId xmlns:p14="http://schemas.microsoft.com/office/powerpoint/2010/main" val="1488156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15</a:t>
            </a:fld>
            <a:endParaRPr lang="en-US"/>
          </a:p>
        </p:txBody>
      </p:sp>
    </p:spTree>
    <p:extLst>
      <p:ext uri="{BB962C8B-B14F-4D97-AF65-F5344CB8AC3E}">
        <p14:creationId xmlns:p14="http://schemas.microsoft.com/office/powerpoint/2010/main" val="968046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16</a:t>
            </a:fld>
            <a:endParaRPr lang="en-US"/>
          </a:p>
        </p:txBody>
      </p:sp>
    </p:spTree>
    <p:extLst>
      <p:ext uri="{BB962C8B-B14F-4D97-AF65-F5344CB8AC3E}">
        <p14:creationId xmlns:p14="http://schemas.microsoft.com/office/powerpoint/2010/main" val="163490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17</a:t>
            </a:fld>
            <a:endParaRPr lang="en-US"/>
          </a:p>
        </p:txBody>
      </p:sp>
    </p:spTree>
    <p:extLst>
      <p:ext uri="{BB962C8B-B14F-4D97-AF65-F5344CB8AC3E}">
        <p14:creationId xmlns:p14="http://schemas.microsoft.com/office/powerpoint/2010/main" val="1937228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18</a:t>
            </a:fld>
            <a:endParaRPr lang="en-US"/>
          </a:p>
        </p:txBody>
      </p:sp>
    </p:spTree>
    <p:extLst>
      <p:ext uri="{BB962C8B-B14F-4D97-AF65-F5344CB8AC3E}">
        <p14:creationId xmlns:p14="http://schemas.microsoft.com/office/powerpoint/2010/main" val="1887858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456DFF-7C3D-8B4A-858C-7A03072D4814}" type="slidenum">
              <a:rPr lang="en-US" smtClean="0"/>
              <a:t>2</a:t>
            </a:fld>
            <a:endParaRPr lang="en-US"/>
          </a:p>
        </p:txBody>
      </p:sp>
    </p:spTree>
    <p:extLst>
      <p:ext uri="{BB962C8B-B14F-4D97-AF65-F5344CB8AC3E}">
        <p14:creationId xmlns:p14="http://schemas.microsoft.com/office/powerpoint/2010/main" val="105938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3</a:t>
            </a:fld>
            <a:endParaRPr lang="en-US"/>
          </a:p>
        </p:txBody>
      </p:sp>
    </p:spTree>
    <p:extLst>
      <p:ext uri="{BB962C8B-B14F-4D97-AF65-F5344CB8AC3E}">
        <p14:creationId xmlns:p14="http://schemas.microsoft.com/office/powerpoint/2010/main" val="620188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4</a:t>
            </a:fld>
            <a:endParaRPr lang="en-US"/>
          </a:p>
        </p:txBody>
      </p:sp>
    </p:spTree>
    <p:extLst>
      <p:ext uri="{BB962C8B-B14F-4D97-AF65-F5344CB8AC3E}">
        <p14:creationId xmlns:p14="http://schemas.microsoft.com/office/powerpoint/2010/main" val="698891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5</a:t>
            </a:fld>
            <a:endParaRPr lang="en-US"/>
          </a:p>
        </p:txBody>
      </p:sp>
    </p:spTree>
    <p:extLst>
      <p:ext uri="{BB962C8B-B14F-4D97-AF65-F5344CB8AC3E}">
        <p14:creationId xmlns:p14="http://schemas.microsoft.com/office/powerpoint/2010/main" val="1867297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6</a:t>
            </a:fld>
            <a:endParaRPr lang="en-US"/>
          </a:p>
        </p:txBody>
      </p:sp>
    </p:spTree>
    <p:extLst>
      <p:ext uri="{BB962C8B-B14F-4D97-AF65-F5344CB8AC3E}">
        <p14:creationId xmlns:p14="http://schemas.microsoft.com/office/powerpoint/2010/main" val="1463942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7</a:t>
            </a:fld>
            <a:endParaRPr lang="en-US"/>
          </a:p>
        </p:txBody>
      </p:sp>
    </p:spTree>
    <p:extLst>
      <p:ext uri="{BB962C8B-B14F-4D97-AF65-F5344CB8AC3E}">
        <p14:creationId xmlns:p14="http://schemas.microsoft.com/office/powerpoint/2010/main" val="16021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8</a:t>
            </a:fld>
            <a:endParaRPr lang="en-US"/>
          </a:p>
        </p:txBody>
      </p:sp>
    </p:spTree>
    <p:extLst>
      <p:ext uri="{BB962C8B-B14F-4D97-AF65-F5344CB8AC3E}">
        <p14:creationId xmlns:p14="http://schemas.microsoft.com/office/powerpoint/2010/main" val="478627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56DFF-7C3D-8B4A-858C-7A03072D4814}" type="slidenum">
              <a:rPr lang="en-US" smtClean="0"/>
              <a:t>9</a:t>
            </a:fld>
            <a:endParaRPr lang="en-US"/>
          </a:p>
        </p:txBody>
      </p:sp>
    </p:spTree>
    <p:extLst>
      <p:ext uri="{BB962C8B-B14F-4D97-AF65-F5344CB8AC3E}">
        <p14:creationId xmlns:p14="http://schemas.microsoft.com/office/powerpoint/2010/main" val="341832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3242FCB3-A7BF-0646-879A-C34B3B2B1E76}" type="datetimeFigureOut">
              <a:rPr lang="en-US" smtClean="0"/>
              <a:t>4/23/17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136943715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42FCB3-A7BF-0646-879A-C34B3B2B1E76}" type="datetimeFigureOut">
              <a:rPr lang="en-US" smtClean="0"/>
              <a:t>4/23/17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1651862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42FCB3-A7BF-0646-879A-C34B3B2B1E76}" type="datetimeFigureOut">
              <a:rPr lang="en-US" smtClean="0"/>
              <a:t>4/23/17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183188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42FCB3-A7BF-0646-879A-C34B3B2B1E76}" type="datetimeFigureOut">
              <a:rPr lang="en-US" smtClean="0"/>
              <a:t>4/23/17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154805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242FCB3-A7BF-0646-879A-C34B3B2B1E76}" type="datetimeFigureOut">
              <a:rPr lang="en-US" smtClean="0"/>
              <a:t>4/23/17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13590261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242FCB3-A7BF-0646-879A-C34B3B2B1E76}" type="datetimeFigureOut">
              <a:rPr lang="en-US" smtClean="0"/>
              <a:t>4/23/17</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517189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242FCB3-A7BF-0646-879A-C34B3B2B1E76}" type="datetimeFigureOut">
              <a:rPr lang="en-US" smtClean="0"/>
              <a:t>4/23/17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FDD4A5-DB7B-7F48-A27C-2F7E579BD9F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543876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242FCB3-A7BF-0646-879A-C34B3B2B1E76}" type="datetimeFigureOut">
              <a:rPr lang="en-US" smtClean="0"/>
              <a:t>4/23/17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2028223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42FCB3-A7BF-0646-879A-C34B3B2B1E76}" type="datetimeFigureOut">
              <a:rPr lang="en-US" smtClean="0"/>
              <a:t>4/23/17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1340401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3242FCB3-A7BF-0646-879A-C34B3B2B1E76}" type="datetimeFigureOut">
              <a:rPr lang="en-US" smtClean="0"/>
              <a:t>4/23/17</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103277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242FCB3-A7BF-0646-879A-C34B3B2B1E76}" type="datetimeFigureOut">
              <a:rPr lang="en-US" smtClean="0"/>
              <a:t>4/23/17</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CFFDD4A5-DB7B-7F48-A27C-2F7E579BD9F8}" type="slidenum">
              <a:rPr lang="en-US" smtClean="0"/>
              <a:t>‹#›</a:t>
            </a:fld>
            <a:endParaRPr lang="en-US"/>
          </a:p>
        </p:txBody>
      </p:sp>
    </p:spTree>
    <p:extLst>
      <p:ext uri="{BB962C8B-B14F-4D97-AF65-F5344CB8AC3E}">
        <p14:creationId xmlns:p14="http://schemas.microsoft.com/office/powerpoint/2010/main" val="18377319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3242FCB3-A7BF-0646-879A-C34B3B2B1E76}" type="datetimeFigureOut">
              <a:rPr lang="en-US" smtClean="0"/>
              <a:t>4/23/17</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CFFDD4A5-DB7B-7F48-A27C-2F7E579BD9F8}" type="slidenum">
              <a:rPr lang="en-US" smtClean="0"/>
              <a:t>‹#›</a:t>
            </a:fld>
            <a:endParaRPr lang="en-US"/>
          </a:p>
        </p:txBody>
      </p:sp>
    </p:spTree>
    <p:extLst>
      <p:ext uri="{BB962C8B-B14F-4D97-AF65-F5344CB8AC3E}">
        <p14:creationId xmlns:p14="http://schemas.microsoft.com/office/powerpoint/2010/main" val="93512552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scholarscompass.vcu.edu/etd/3613/" TargetMode="External"/><Relationship Id="rId4" Type="http://schemas.openxmlformats.org/officeDocument/2006/relationships/hyperlink" Target="http://www.criticalthinking.org/" TargetMode="External"/><Relationship Id="rId5" Type="http://schemas.openxmlformats.org/officeDocument/2006/relationships/hyperlink" Target="https://simulatedtraining.wordpress.com/" TargetMode="External"/><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D87"/>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9825" y="1015144"/>
            <a:ext cx="6939520" cy="1645920"/>
          </a:xfrm>
        </p:spPr>
        <p:txBody>
          <a:bodyPr>
            <a:normAutofit fontScale="90000"/>
          </a:bodyPr>
          <a:lstStyle/>
          <a:p>
            <a:pPr algn="l"/>
            <a:r>
              <a:rPr lang="en-US" dirty="0">
                <a:solidFill>
                  <a:srgbClr val="303030"/>
                </a:solidFill>
                <a:latin typeface="ArialMT" charset="0"/>
              </a:rPr>
              <a:t>Critical thinking and problem solving skills</a:t>
            </a:r>
            <a:endParaRPr lang="en-US" dirty="0"/>
          </a:p>
        </p:txBody>
      </p:sp>
      <p:sp>
        <p:nvSpPr>
          <p:cNvPr id="3" name="Subtitle 2"/>
          <p:cNvSpPr>
            <a:spLocks noGrp="1"/>
          </p:cNvSpPr>
          <p:nvPr>
            <p:ph type="subTitle" idx="1"/>
          </p:nvPr>
        </p:nvSpPr>
        <p:spPr>
          <a:xfrm>
            <a:off x="309825" y="3801559"/>
            <a:ext cx="6384051" cy="2024809"/>
          </a:xfrm>
        </p:spPr>
        <p:txBody>
          <a:bodyPr>
            <a:normAutofit/>
          </a:bodyPr>
          <a:lstStyle/>
          <a:p>
            <a:pPr algn="l"/>
            <a:r>
              <a:rPr lang="en-US" sz="2000" b="1" dirty="0" smtClean="0">
                <a:solidFill>
                  <a:schemeClr val="tx1"/>
                </a:solidFill>
              </a:rPr>
              <a:t>Nancy Lemelin</a:t>
            </a:r>
          </a:p>
          <a:p>
            <a:pPr algn="l"/>
            <a:r>
              <a:rPr lang="en-US" sz="2000" b="1" dirty="0" smtClean="0">
                <a:solidFill>
                  <a:schemeClr val="tx1"/>
                </a:solidFill>
              </a:rPr>
              <a:t>MLT Educator,  </a:t>
            </a:r>
            <a:r>
              <a:rPr lang="en-US" sz="2000" b="1" dirty="0" err="1" smtClean="0">
                <a:solidFill>
                  <a:schemeClr val="tx1"/>
                </a:solidFill>
              </a:rPr>
              <a:t>Cegep</a:t>
            </a:r>
            <a:r>
              <a:rPr lang="en-US" sz="2000" b="1" dirty="0" smtClean="0">
                <a:solidFill>
                  <a:schemeClr val="tx1"/>
                </a:solidFill>
              </a:rPr>
              <a:t> de </a:t>
            </a:r>
            <a:r>
              <a:rPr lang="en-US" sz="2000" b="1" dirty="0" err="1" smtClean="0">
                <a:solidFill>
                  <a:schemeClr val="tx1"/>
                </a:solidFill>
              </a:rPr>
              <a:t>l’Outaouais</a:t>
            </a:r>
            <a:r>
              <a:rPr lang="en-US" sz="2000" b="1" dirty="0" smtClean="0">
                <a:solidFill>
                  <a:schemeClr val="tx1"/>
                </a:solidFill>
              </a:rPr>
              <a:t>, Gatineau QC</a:t>
            </a:r>
            <a:r>
              <a:rPr lang="en-US" sz="2000" b="1" dirty="0">
                <a:solidFill>
                  <a:schemeClr val="tx1"/>
                </a:solidFill>
              </a:rPr>
              <a:t> </a:t>
            </a:r>
            <a:endParaRPr lang="en-US" sz="2000" b="1" dirty="0" smtClean="0">
              <a:solidFill>
                <a:schemeClr val="tx1"/>
              </a:solidFill>
            </a:endParaRPr>
          </a:p>
          <a:p>
            <a:pPr algn="l"/>
            <a:endParaRPr lang="en-US" sz="2000" b="1" dirty="0">
              <a:solidFill>
                <a:schemeClr val="tx1"/>
              </a:solidFill>
            </a:endParaRPr>
          </a:p>
          <a:p>
            <a:pPr algn="l"/>
            <a:r>
              <a:rPr lang="en-US" sz="2000" b="1" dirty="0" smtClean="0">
                <a:solidFill>
                  <a:schemeClr val="tx1"/>
                </a:solidFill>
              </a:rPr>
              <a:t>Simulation </a:t>
            </a:r>
            <a:r>
              <a:rPr lang="en-US" sz="2000" b="1" dirty="0">
                <a:solidFill>
                  <a:schemeClr val="tx1"/>
                </a:solidFill>
              </a:rPr>
              <a:t>and Clinical Placement National Discussion - Teleconference Series </a:t>
            </a:r>
            <a:r>
              <a:rPr lang="en-US" sz="2000" b="1" dirty="0" smtClean="0">
                <a:solidFill>
                  <a:schemeClr val="tx1"/>
                </a:solidFill>
              </a:rPr>
              <a:t>April 24, </a:t>
            </a:r>
            <a:r>
              <a:rPr lang="en-US" sz="2000" b="1" dirty="0">
                <a:solidFill>
                  <a:schemeClr val="tx1"/>
                </a:solidFill>
              </a:rPr>
              <a:t>2017 </a:t>
            </a:r>
            <a:endParaRPr lang="en-US" sz="2000" b="1" dirty="0">
              <a:solidFill>
                <a:schemeClr val="tx1"/>
              </a:solidFill>
            </a:endParaRPr>
          </a:p>
          <a:p>
            <a:pPr algn="l"/>
            <a:endParaRPr lang="en-US" sz="2000" b="1" dirty="0">
              <a:solidFill>
                <a:schemeClr val="tx1"/>
              </a:solidFill>
            </a:endParaRPr>
          </a:p>
        </p:txBody>
      </p:sp>
    </p:spTree>
    <p:extLst>
      <p:ext uri="{BB962C8B-B14F-4D97-AF65-F5344CB8AC3E}">
        <p14:creationId xmlns:p14="http://schemas.microsoft.com/office/powerpoint/2010/main" val="2061045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9969" y="500299"/>
            <a:ext cx="8358554" cy="1200329"/>
          </a:xfrm>
          <a:prstGeom prst="rect">
            <a:avLst/>
          </a:prstGeom>
        </p:spPr>
        <p:txBody>
          <a:bodyPr wrap="square">
            <a:spAutoFit/>
          </a:bodyPr>
          <a:lstStyle/>
          <a:p>
            <a:r>
              <a:rPr lang="en-US" sz="3600" b="1" dirty="0" smtClean="0">
                <a:solidFill>
                  <a:srgbClr val="002D87"/>
                </a:solidFill>
                <a:latin typeface="Arial" charset="0"/>
                <a:ea typeface="Arial" charset="0"/>
                <a:cs typeface="Arial" charset="0"/>
              </a:rPr>
              <a:t>What’s the difference between school skills and work skills ?</a:t>
            </a:r>
            <a:endParaRPr lang="en-US" sz="3600" dirty="0" smtClean="0">
              <a:solidFill>
                <a:srgbClr val="383838"/>
              </a:solidFill>
              <a:latin typeface="Arial" charset="0"/>
              <a:ea typeface="Arial" charset="0"/>
              <a:cs typeface="Arial" charset="0"/>
            </a:endParaRPr>
          </a:p>
        </p:txBody>
      </p:sp>
      <p:sp>
        <p:nvSpPr>
          <p:cNvPr id="2" name="TextBox 1"/>
          <p:cNvSpPr txBox="1"/>
          <p:nvPr/>
        </p:nvSpPr>
        <p:spPr>
          <a:xfrm>
            <a:off x="339969" y="2203938"/>
            <a:ext cx="4396154" cy="2123658"/>
          </a:xfrm>
          <a:prstGeom prst="rect">
            <a:avLst/>
          </a:prstGeom>
          <a:noFill/>
        </p:spPr>
        <p:txBody>
          <a:bodyPr wrap="square" rtlCol="0">
            <a:spAutoFit/>
          </a:bodyPr>
          <a:lstStyle/>
          <a:p>
            <a:r>
              <a:rPr lang="en-US" sz="2400" b="1" smtClean="0">
                <a:solidFill>
                  <a:srgbClr val="002060"/>
                </a:solidFill>
                <a:latin typeface="Arial" charset="0"/>
                <a:ea typeface="Arial" charset="0"/>
                <a:cs typeface="Arial" charset="0"/>
              </a:rPr>
              <a:t>    School </a:t>
            </a:r>
            <a:r>
              <a:rPr lang="en-US" sz="2400" b="1" dirty="0" smtClean="0">
                <a:solidFill>
                  <a:srgbClr val="002060"/>
                </a:solidFill>
                <a:latin typeface="Arial" charset="0"/>
                <a:ea typeface="Arial" charset="0"/>
                <a:cs typeface="Arial" charset="0"/>
              </a:rPr>
              <a:t>Skills</a:t>
            </a:r>
          </a:p>
          <a:p>
            <a:endParaRPr lang="en-US" dirty="0" smtClean="0">
              <a:latin typeface="Arial" charset="0"/>
              <a:ea typeface="Arial" charset="0"/>
              <a:cs typeface="Arial" charset="0"/>
            </a:endParaRPr>
          </a:p>
          <a:p>
            <a:pPr marL="285750" indent="-285750">
              <a:buFontTx/>
              <a:buChar char="-"/>
            </a:pPr>
            <a:r>
              <a:rPr lang="en-US" dirty="0" smtClean="0">
                <a:solidFill>
                  <a:srgbClr val="383838"/>
                </a:solidFill>
                <a:latin typeface="Arial" charset="0"/>
                <a:ea typeface="Arial" charset="0"/>
                <a:cs typeface="Arial" charset="0"/>
              </a:rPr>
              <a:t>Completing worksheets</a:t>
            </a:r>
          </a:p>
          <a:p>
            <a:pPr marL="285750" indent="-285750">
              <a:buFontTx/>
              <a:buChar char="-"/>
            </a:pPr>
            <a:r>
              <a:rPr lang="en-US" dirty="0" smtClean="0">
                <a:solidFill>
                  <a:srgbClr val="383838"/>
                </a:solidFill>
                <a:latin typeface="Arial" charset="0"/>
                <a:ea typeface="Arial" charset="0"/>
                <a:cs typeface="Arial" charset="0"/>
              </a:rPr>
              <a:t>Collecting information to write reports</a:t>
            </a:r>
          </a:p>
          <a:p>
            <a:pPr marL="285750" indent="-285750">
              <a:buFontTx/>
              <a:buChar char="-"/>
            </a:pPr>
            <a:r>
              <a:rPr lang="en-US" dirty="0" smtClean="0">
                <a:solidFill>
                  <a:srgbClr val="383838"/>
                </a:solidFill>
                <a:latin typeface="Arial" charset="0"/>
                <a:ea typeface="Arial" charset="0"/>
                <a:cs typeface="Arial" charset="0"/>
              </a:rPr>
              <a:t>Studying for tests</a:t>
            </a:r>
          </a:p>
          <a:p>
            <a:pPr marL="285750" indent="-285750">
              <a:buFontTx/>
              <a:buChar char="-"/>
            </a:pPr>
            <a:r>
              <a:rPr lang="en-US" dirty="0" smtClean="0">
                <a:solidFill>
                  <a:srgbClr val="383838"/>
                </a:solidFill>
                <a:latin typeface="Arial" charset="0"/>
                <a:ea typeface="Arial" charset="0"/>
                <a:cs typeface="Arial" charset="0"/>
              </a:rPr>
              <a:t>Preparing protocols and lab reports</a:t>
            </a:r>
            <a:endParaRPr lang="en-US" dirty="0">
              <a:solidFill>
                <a:srgbClr val="383838"/>
              </a:solidFill>
              <a:latin typeface="Arial" charset="0"/>
              <a:ea typeface="Arial" charset="0"/>
              <a:cs typeface="Arial" charset="0"/>
            </a:endParaRPr>
          </a:p>
          <a:p>
            <a:endParaRPr lang="en-US" dirty="0">
              <a:solidFill>
                <a:srgbClr val="383838"/>
              </a:solidFill>
              <a:latin typeface="Arial" charset="0"/>
              <a:ea typeface="Arial" charset="0"/>
              <a:cs typeface="Arial" charset="0"/>
            </a:endParaRPr>
          </a:p>
        </p:txBody>
      </p:sp>
      <p:sp>
        <p:nvSpPr>
          <p:cNvPr id="4" name="TextBox 3"/>
          <p:cNvSpPr txBox="1"/>
          <p:nvPr/>
        </p:nvSpPr>
        <p:spPr>
          <a:xfrm>
            <a:off x="5650522" y="2215661"/>
            <a:ext cx="2919046" cy="2123658"/>
          </a:xfrm>
          <a:prstGeom prst="rect">
            <a:avLst/>
          </a:prstGeom>
          <a:noFill/>
        </p:spPr>
        <p:txBody>
          <a:bodyPr wrap="square" rtlCol="0">
            <a:spAutoFit/>
          </a:bodyPr>
          <a:lstStyle/>
          <a:p>
            <a:r>
              <a:rPr lang="en-US" sz="2400" b="1" dirty="0" smtClean="0">
                <a:solidFill>
                  <a:srgbClr val="002060"/>
                </a:solidFill>
                <a:latin typeface="Arial" charset="0"/>
                <a:ea typeface="Arial" charset="0"/>
                <a:cs typeface="Arial" charset="0"/>
              </a:rPr>
              <a:t>    Work Skills</a:t>
            </a:r>
          </a:p>
          <a:p>
            <a:endParaRPr lang="en-US" dirty="0" smtClean="0">
              <a:latin typeface="Arial" charset="0"/>
              <a:ea typeface="Arial" charset="0"/>
              <a:cs typeface="Arial" charset="0"/>
            </a:endParaRPr>
          </a:p>
          <a:p>
            <a:pPr marL="285750" indent="-285750">
              <a:buFontTx/>
              <a:buChar char="-"/>
            </a:pPr>
            <a:r>
              <a:rPr lang="en-US" dirty="0" smtClean="0">
                <a:solidFill>
                  <a:srgbClr val="383838"/>
                </a:solidFill>
                <a:latin typeface="Arial" charset="0"/>
                <a:ea typeface="Arial" charset="0"/>
                <a:cs typeface="Arial" charset="0"/>
              </a:rPr>
              <a:t>Problem solving</a:t>
            </a:r>
          </a:p>
          <a:p>
            <a:pPr marL="285750" indent="-285750">
              <a:buFontTx/>
              <a:buChar char="-"/>
            </a:pPr>
            <a:r>
              <a:rPr lang="en-US" dirty="0" smtClean="0">
                <a:solidFill>
                  <a:srgbClr val="383838"/>
                </a:solidFill>
                <a:latin typeface="Arial" charset="0"/>
                <a:ea typeface="Arial" charset="0"/>
                <a:cs typeface="Arial" charset="0"/>
              </a:rPr>
              <a:t>Logical thinking</a:t>
            </a:r>
          </a:p>
          <a:p>
            <a:pPr marL="285750" indent="-285750">
              <a:buFontTx/>
              <a:buChar char="-"/>
            </a:pPr>
            <a:r>
              <a:rPr lang="en-US" dirty="0" smtClean="0">
                <a:solidFill>
                  <a:srgbClr val="383838"/>
                </a:solidFill>
                <a:latin typeface="Arial" charset="0"/>
                <a:ea typeface="Arial" charset="0"/>
                <a:cs typeface="Arial" charset="0"/>
              </a:rPr>
              <a:t>Independent thinking</a:t>
            </a:r>
          </a:p>
          <a:p>
            <a:pPr marL="285750" indent="-285750">
              <a:buFontTx/>
              <a:buChar char="-"/>
            </a:pPr>
            <a:r>
              <a:rPr lang="en-US" dirty="0" smtClean="0">
                <a:solidFill>
                  <a:srgbClr val="383838"/>
                </a:solidFill>
                <a:latin typeface="Arial" charset="0"/>
                <a:ea typeface="Arial" charset="0"/>
                <a:cs typeface="Arial" charset="0"/>
              </a:rPr>
              <a:t>Organizational skills</a:t>
            </a:r>
            <a:endParaRPr lang="en-US" dirty="0">
              <a:solidFill>
                <a:srgbClr val="383838"/>
              </a:solidFill>
              <a:latin typeface="Arial" charset="0"/>
              <a:ea typeface="Arial" charset="0"/>
              <a:cs typeface="Arial" charset="0"/>
            </a:endParaRPr>
          </a:p>
          <a:p>
            <a:endParaRPr lang="en-US" dirty="0">
              <a:solidFill>
                <a:srgbClr val="383838"/>
              </a:solidFill>
              <a:latin typeface="Arial" charset="0"/>
              <a:ea typeface="Arial" charset="0"/>
              <a:cs typeface="Arial" charset="0"/>
            </a:endParaRPr>
          </a:p>
        </p:txBody>
      </p:sp>
      <p:sp>
        <p:nvSpPr>
          <p:cNvPr id="5" name="Rectangle 4"/>
          <p:cNvSpPr/>
          <p:nvPr/>
        </p:nvSpPr>
        <p:spPr>
          <a:xfrm>
            <a:off x="199292" y="4507740"/>
            <a:ext cx="8499231" cy="1569660"/>
          </a:xfrm>
          <a:prstGeom prst="rect">
            <a:avLst/>
          </a:prstGeom>
        </p:spPr>
        <p:txBody>
          <a:bodyPr wrap="square">
            <a:spAutoFit/>
          </a:bodyPr>
          <a:lstStyle/>
          <a:p>
            <a:r>
              <a:rPr lang="en-US" dirty="0" smtClean="0">
                <a:solidFill>
                  <a:srgbClr val="383838"/>
                </a:solidFill>
                <a:latin typeface="Arial" charset="0"/>
                <a:ea typeface="Arial" charset="0"/>
                <a:cs typeface="Arial" charset="0"/>
              </a:rPr>
              <a:t>Students need school skills to gain the knowledge necessary for competencies, but how can we also teach them to use this knowledge and apply it to work skills ?</a:t>
            </a:r>
          </a:p>
          <a:p>
            <a:endParaRPr lang="en-US" dirty="0" smtClean="0">
              <a:solidFill>
                <a:srgbClr val="383838"/>
              </a:solidFill>
              <a:latin typeface="Arial" charset="0"/>
              <a:ea typeface="Arial" charset="0"/>
              <a:cs typeface="Arial" charset="0"/>
            </a:endParaRPr>
          </a:p>
          <a:p>
            <a:endParaRPr lang="en-US" dirty="0">
              <a:solidFill>
                <a:srgbClr val="383838"/>
              </a:solidFill>
              <a:latin typeface="Arial" charset="0"/>
              <a:ea typeface="Arial" charset="0"/>
              <a:cs typeface="Arial" charset="0"/>
            </a:endParaRPr>
          </a:p>
          <a:p>
            <a:pPr algn="ctr"/>
            <a:r>
              <a:rPr lang="en-US" sz="2400" b="1" dirty="0" smtClean="0">
                <a:solidFill>
                  <a:srgbClr val="002D87"/>
                </a:solidFill>
                <a:latin typeface="Arial" charset="0"/>
                <a:ea typeface="Arial" charset="0"/>
                <a:cs typeface="Arial" charset="0"/>
              </a:rPr>
              <a:t>By using immersive and experiential learning techniques</a:t>
            </a:r>
            <a:endParaRPr lang="en-US" sz="2400" b="1" dirty="0" smtClean="0">
              <a:solidFill>
                <a:srgbClr val="002D87"/>
              </a:solidFill>
              <a:latin typeface="Arial" charset="0"/>
              <a:ea typeface="Arial" charset="0"/>
              <a:cs typeface="Arial" charset="0"/>
            </a:endParaRPr>
          </a:p>
        </p:txBody>
      </p:sp>
    </p:spTree>
    <p:extLst>
      <p:ext uri="{BB962C8B-B14F-4D97-AF65-F5344CB8AC3E}">
        <p14:creationId xmlns:p14="http://schemas.microsoft.com/office/powerpoint/2010/main" val="708643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8246" y="172053"/>
            <a:ext cx="8440616" cy="6571030"/>
          </a:xfrm>
          <a:prstGeom prst="rect">
            <a:avLst/>
          </a:prstGeom>
        </p:spPr>
        <p:txBody>
          <a:bodyPr wrap="square">
            <a:spAutoFit/>
          </a:bodyPr>
          <a:lstStyle/>
          <a:p>
            <a:r>
              <a:rPr lang="en-US" sz="4400" b="1" dirty="0" smtClean="0">
                <a:solidFill>
                  <a:srgbClr val="002D87"/>
                </a:solidFill>
                <a:latin typeface="Arial" charset="0"/>
                <a:ea typeface="Arial" charset="0"/>
                <a:cs typeface="Arial" charset="0"/>
              </a:rPr>
              <a:t>What are the methods that we can use to teach CT ?</a:t>
            </a:r>
            <a:endParaRPr lang="en-US" sz="4400" b="1" dirty="0">
              <a:solidFill>
                <a:srgbClr val="002D87"/>
              </a:solidFill>
              <a:latin typeface="Arial" charset="0"/>
              <a:ea typeface="Arial" charset="0"/>
              <a:cs typeface="Arial" charset="0"/>
            </a:endParaRPr>
          </a:p>
          <a:p>
            <a:endParaRPr lang="en-US" sz="2000" dirty="0" smtClean="0">
              <a:solidFill>
                <a:srgbClr val="383838"/>
              </a:solidFill>
              <a:latin typeface="Arial" charset="0"/>
              <a:ea typeface="Arial" charset="0"/>
              <a:cs typeface="Arial" charset="0"/>
            </a:endParaRPr>
          </a:p>
          <a:p>
            <a:pPr marL="285750" indent="-285750">
              <a:lnSpc>
                <a:spcPct val="150000"/>
              </a:lnSpc>
              <a:buFont typeface="AppleSymbols" charset="0"/>
              <a:buChar char="⚙"/>
            </a:pPr>
            <a:r>
              <a:rPr lang="en-US" dirty="0" smtClean="0">
                <a:solidFill>
                  <a:srgbClr val="383838"/>
                </a:solidFill>
                <a:latin typeface="Arial" charset="0"/>
                <a:ea typeface="Arial" charset="0"/>
                <a:cs typeface="Arial" charset="0"/>
              </a:rPr>
              <a:t>Problem-based learning</a:t>
            </a:r>
          </a:p>
          <a:p>
            <a:pPr marL="285750" indent="-285750">
              <a:lnSpc>
                <a:spcPct val="150000"/>
              </a:lnSpc>
              <a:buFont typeface="AppleSymbols" charset="0"/>
              <a:buChar char="⚙"/>
            </a:pPr>
            <a:r>
              <a:rPr lang="en-US" dirty="0" smtClean="0">
                <a:solidFill>
                  <a:srgbClr val="383838"/>
                </a:solidFill>
                <a:latin typeface="Arial" charset="0"/>
                <a:ea typeface="Arial" charset="0"/>
                <a:cs typeface="Arial" charset="0"/>
              </a:rPr>
              <a:t>Case-based learning</a:t>
            </a:r>
          </a:p>
          <a:p>
            <a:pPr marL="285750" indent="-285750">
              <a:lnSpc>
                <a:spcPct val="150000"/>
              </a:lnSpc>
              <a:buFont typeface="AppleSymbols" charset="0"/>
              <a:buChar char="⚙"/>
            </a:pPr>
            <a:r>
              <a:rPr lang="en-US" dirty="0" smtClean="0">
                <a:solidFill>
                  <a:srgbClr val="383838"/>
                </a:solidFill>
                <a:latin typeface="Arial" charset="0"/>
                <a:ea typeface="Arial" charset="0"/>
                <a:cs typeface="Arial" charset="0"/>
              </a:rPr>
              <a:t>Team-based learning and</a:t>
            </a:r>
            <a:r>
              <a:rPr lang="mr-IN" dirty="0" smtClean="0">
                <a:solidFill>
                  <a:srgbClr val="383838"/>
                </a:solidFill>
                <a:latin typeface="Arial" charset="0"/>
                <a:ea typeface="Arial" charset="0"/>
                <a:cs typeface="Arial" charset="0"/>
              </a:rPr>
              <a:t>…</a:t>
            </a:r>
            <a:endParaRPr lang="fr-CA" dirty="0" smtClean="0">
              <a:solidFill>
                <a:srgbClr val="383838"/>
              </a:solidFill>
              <a:latin typeface="Arial" charset="0"/>
              <a:ea typeface="Arial" charset="0"/>
              <a:cs typeface="Arial" charset="0"/>
            </a:endParaRPr>
          </a:p>
          <a:p>
            <a:pPr marL="285750" indent="-285750">
              <a:lnSpc>
                <a:spcPct val="150000"/>
              </a:lnSpc>
              <a:buFont typeface="AppleSymbols" charset="0"/>
              <a:buChar char="⚙"/>
            </a:pPr>
            <a:r>
              <a:rPr lang="fr-CA" sz="2400" b="1" dirty="0" smtClean="0">
                <a:solidFill>
                  <a:srgbClr val="002D87"/>
                </a:solidFill>
                <a:latin typeface="Arial" charset="0"/>
                <a:ea typeface="Arial" charset="0"/>
                <a:cs typeface="Arial" charset="0"/>
              </a:rPr>
              <a:t>Simulation</a:t>
            </a:r>
          </a:p>
          <a:p>
            <a:pPr marL="285750" indent="-285750">
              <a:lnSpc>
                <a:spcPct val="150000"/>
              </a:lnSpc>
              <a:buFont typeface="AppleSymbols" charset="0"/>
              <a:buChar char="⚙"/>
            </a:pPr>
            <a:endParaRPr lang="fr-CA" dirty="0">
              <a:solidFill>
                <a:srgbClr val="383838"/>
              </a:solidFill>
              <a:latin typeface="Arial" charset="0"/>
              <a:ea typeface="Arial" charset="0"/>
              <a:cs typeface="Arial" charset="0"/>
            </a:endParaRPr>
          </a:p>
          <a:p>
            <a:pPr>
              <a:lnSpc>
                <a:spcPct val="150000"/>
              </a:lnSpc>
            </a:pPr>
            <a:r>
              <a:rPr lang="en-US" dirty="0" smtClean="0">
                <a:solidFill>
                  <a:srgbClr val="383838"/>
                </a:solidFill>
                <a:latin typeface="Arial" charset="0"/>
                <a:ea typeface="Arial" charset="0"/>
                <a:cs typeface="Arial" charset="0"/>
              </a:rPr>
              <a:t>All of these methods are used in a </a:t>
            </a:r>
            <a:r>
              <a:rPr lang="en-US" b="1" dirty="0" smtClean="0">
                <a:solidFill>
                  <a:srgbClr val="002D87"/>
                </a:solidFill>
                <a:latin typeface="Arial" charset="0"/>
                <a:ea typeface="Arial" charset="0"/>
                <a:cs typeface="Arial" charset="0"/>
              </a:rPr>
              <a:t>student centered learning approach</a:t>
            </a:r>
            <a:r>
              <a:rPr lang="en-US" dirty="0" smtClean="0">
                <a:solidFill>
                  <a:srgbClr val="383838"/>
                </a:solidFill>
                <a:latin typeface="Arial" charset="0"/>
                <a:ea typeface="Arial" charset="0"/>
                <a:cs typeface="Arial" charset="0"/>
              </a:rPr>
              <a:t>. They help teach the student to recognize a problem and then use a systematic process to find a solution or make an objective decision.</a:t>
            </a:r>
          </a:p>
          <a:p>
            <a:pPr>
              <a:lnSpc>
                <a:spcPct val="150000"/>
              </a:lnSpc>
            </a:pPr>
            <a:endParaRPr lang="en-US" dirty="0">
              <a:solidFill>
                <a:srgbClr val="383838"/>
              </a:solidFill>
              <a:latin typeface="Arial" charset="0"/>
              <a:ea typeface="Arial" charset="0"/>
              <a:cs typeface="Arial" charset="0"/>
            </a:endParaRPr>
          </a:p>
          <a:p>
            <a:r>
              <a:rPr lang="en-US" b="1" i="1" dirty="0" smtClean="0">
                <a:solidFill>
                  <a:srgbClr val="002D87"/>
                </a:solidFill>
                <a:latin typeface="Arial" charset="0"/>
                <a:ea typeface="Arial" charset="0"/>
                <a:cs typeface="Arial" charset="0"/>
              </a:rPr>
              <a:t>If we think about Bloom’s learning pyramid </a:t>
            </a:r>
            <a:r>
              <a:rPr lang="mr-IN" b="1" i="1" dirty="0" smtClean="0">
                <a:solidFill>
                  <a:srgbClr val="002D87"/>
                </a:solidFill>
                <a:latin typeface="Arial" charset="0"/>
                <a:ea typeface="Arial" charset="0"/>
                <a:cs typeface="Arial" charset="0"/>
              </a:rPr>
              <a:t>–</a:t>
            </a:r>
            <a:r>
              <a:rPr lang="en-US" b="1" i="1" dirty="0" smtClean="0">
                <a:solidFill>
                  <a:srgbClr val="002D87"/>
                </a:solidFill>
                <a:latin typeface="Arial" charset="0"/>
                <a:ea typeface="Arial" charset="0"/>
                <a:cs typeface="Arial" charset="0"/>
              </a:rPr>
              <a:t> we tend to learn and comprehend 90% of what we both say and do </a:t>
            </a:r>
            <a:r>
              <a:rPr lang="mr-IN" b="1" i="1" dirty="0" smtClean="0">
                <a:solidFill>
                  <a:srgbClr val="002D87"/>
                </a:solidFill>
                <a:latin typeface="Arial" charset="0"/>
                <a:ea typeface="Arial" charset="0"/>
                <a:cs typeface="Arial" charset="0"/>
              </a:rPr>
              <a:t>–</a:t>
            </a:r>
            <a:r>
              <a:rPr lang="en-US" b="1" i="1" dirty="0" smtClean="0">
                <a:solidFill>
                  <a:srgbClr val="002D87"/>
                </a:solidFill>
                <a:latin typeface="Arial" charset="0"/>
                <a:ea typeface="Arial" charset="0"/>
                <a:cs typeface="Arial" charset="0"/>
              </a:rPr>
              <a:t> students need to be the center of attention. Simulation is a great tool for this type of learning.</a:t>
            </a:r>
            <a:endParaRPr lang="en-US" dirty="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231275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9969" y="500299"/>
            <a:ext cx="8358554" cy="5078313"/>
          </a:xfrm>
          <a:prstGeom prst="rect">
            <a:avLst/>
          </a:prstGeom>
        </p:spPr>
        <p:txBody>
          <a:bodyPr wrap="square">
            <a:spAutoFit/>
          </a:bodyPr>
          <a:lstStyle/>
          <a:p>
            <a:r>
              <a:rPr lang="en-US" sz="3600" b="1" dirty="0" smtClean="0">
                <a:solidFill>
                  <a:srgbClr val="002D87"/>
                </a:solidFill>
                <a:latin typeface="Arial" charset="0"/>
                <a:ea typeface="Arial" charset="0"/>
                <a:cs typeface="Arial" charset="0"/>
              </a:rPr>
              <a:t>A few words about learning and memory</a:t>
            </a:r>
          </a:p>
          <a:p>
            <a:endParaRPr lang="en-US" b="1" dirty="0">
              <a:solidFill>
                <a:srgbClr val="002D87"/>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To make learning last, the information that we give our students must have meaning.</a:t>
            </a:r>
          </a:p>
          <a:p>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Creating a meaningful context for new learning is a critical factor in developing long-term adhesion of new information to a student’s memory.</a:t>
            </a:r>
          </a:p>
          <a:p>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If students aren’t asked to apply their learning to actual situations, they do not develop the skills needed in the workplace.</a:t>
            </a:r>
          </a:p>
          <a:p>
            <a:endParaRPr lang="en-US" dirty="0">
              <a:solidFill>
                <a:srgbClr val="383838"/>
              </a:solidFill>
              <a:latin typeface="Arial" charset="0"/>
              <a:ea typeface="Arial" charset="0"/>
              <a:cs typeface="Arial" charset="0"/>
            </a:endParaRPr>
          </a:p>
          <a:p>
            <a:r>
              <a:rPr lang="en-US" b="1" dirty="0" smtClean="0">
                <a:solidFill>
                  <a:srgbClr val="002D87"/>
                </a:solidFill>
                <a:latin typeface="Arial" charset="0"/>
                <a:ea typeface="Arial" charset="0"/>
                <a:cs typeface="Arial" charset="0"/>
              </a:rPr>
              <a:t>Simulation</a:t>
            </a:r>
            <a:r>
              <a:rPr lang="en-US" dirty="0" smtClean="0">
                <a:solidFill>
                  <a:srgbClr val="383838"/>
                </a:solidFill>
                <a:latin typeface="Arial" charset="0"/>
                <a:ea typeface="Arial" charset="0"/>
                <a:cs typeface="Arial" charset="0"/>
              </a:rPr>
              <a:t> allows us to create authentic situations that provides the student with workplace context. It provides the student with a safe environment where he can develop is CT skills.</a:t>
            </a:r>
            <a:endParaRPr lang="en-US" dirty="0" smtClean="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738777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9969" y="500299"/>
            <a:ext cx="8358554" cy="1107996"/>
          </a:xfrm>
          <a:prstGeom prst="rect">
            <a:avLst/>
          </a:prstGeom>
        </p:spPr>
        <p:txBody>
          <a:bodyPr wrap="square">
            <a:spAutoFit/>
          </a:bodyPr>
          <a:lstStyle/>
          <a:p>
            <a:r>
              <a:rPr lang="en-US" sz="4800" b="1" dirty="0" smtClean="0">
                <a:solidFill>
                  <a:srgbClr val="002D87"/>
                </a:solidFill>
                <a:latin typeface="Arial" charset="0"/>
                <a:ea typeface="Arial" charset="0"/>
                <a:cs typeface="Arial" charset="0"/>
              </a:rPr>
              <a:t>Simulation</a:t>
            </a:r>
          </a:p>
          <a:p>
            <a:endParaRPr lang="en-US" b="1" dirty="0">
              <a:solidFill>
                <a:srgbClr val="002D87"/>
              </a:solidFill>
              <a:latin typeface="Arial" charset="0"/>
              <a:ea typeface="Arial" charset="0"/>
              <a:cs typeface="Arial" charset="0"/>
            </a:endParaRPr>
          </a:p>
        </p:txBody>
      </p:sp>
      <p:sp>
        <p:nvSpPr>
          <p:cNvPr id="2" name="TextBox 1"/>
          <p:cNvSpPr txBox="1"/>
          <p:nvPr/>
        </p:nvSpPr>
        <p:spPr>
          <a:xfrm>
            <a:off x="339969" y="1608295"/>
            <a:ext cx="7936524" cy="2492990"/>
          </a:xfrm>
          <a:prstGeom prst="rect">
            <a:avLst/>
          </a:prstGeom>
          <a:noFill/>
        </p:spPr>
        <p:txBody>
          <a:bodyPr wrap="square" rtlCol="0">
            <a:spAutoFit/>
          </a:bodyPr>
          <a:lstStyle/>
          <a:p>
            <a:r>
              <a:rPr lang="en-US" sz="2400" b="1" dirty="0" smtClean="0">
                <a:solidFill>
                  <a:srgbClr val="002060"/>
                </a:solidFill>
                <a:latin typeface="Arial" charset="0"/>
                <a:ea typeface="Arial" charset="0"/>
                <a:cs typeface="Arial" charset="0"/>
              </a:rPr>
              <a:t>    Advantages</a:t>
            </a:r>
          </a:p>
          <a:p>
            <a:endParaRPr lang="en-US" dirty="0" smtClean="0">
              <a:latin typeface="Arial" charset="0"/>
              <a:ea typeface="Arial" charset="0"/>
              <a:cs typeface="Arial" charset="0"/>
            </a:endParaRPr>
          </a:p>
          <a:p>
            <a:pPr marL="285750" indent="-285750">
              <a:buFontTx/>
              <a:buChar char="-"/>
            </a:pPr>
            <a:r>
              <a:rPr lang="en-US" sz="1600" dirty="0" smtClean="0">
                <a:solidFill>
                  <a:srgbClr val="383838"/>
                </a:solidFill>
                <a:latin typeface="Arial" charset="0"/>
                <a:ea typeface="Arial" charset="0"/>
                <a:cs typeface="Arial" charset="0"/>
              </a:rPr>
              <a:t>High-risk activities within a safe environment</a:t>
            </a:r>
          </a:p>
          <a:p>
            <a:pPr marL="285750" indent="-285750">
              <a:buFontTx/>
              <a:buChar char="-"/>
            </a:pPr>
            <a:r>
              <a:rPr lang="en-US" sz="1600" dirty="0" smtClean="0">
                <a:solidFill>
                  <a:srgbClr val="383838"/>
                </a:solidFill>
                <a:latin typeface="Arial" charset="0"/>
                <a:ea typeface="Arial" charset="0"/>
                <a:cs typeface="Arial" charset="0"/>
              </a:rPr>
              <a:t>Allows students to learn from errors</a:t>
            </a:r>
          </a:p>
          <a:p>
            <a:pPr marL="285750" indent="-285750">
              <a:buFontTx/>
              <a:buChar char="-"/>
            </a:pPr>
            <a:r>
              <a:rPr lang="en-US" sz="1600" dirty="0" smtClean="0">
                <a:solidFill>
                  <a:srgbClr val="383838"/>
                </a:solidFill>
                <a:latin typeface="Arial" charset="0"/>
                <a:ea typeface="Arial" charset="0"/>
                <a:cs typeface="Arial" charset="0"/>
              </a:rPr>
              <a:t>Learners have a greater understanding about the consequences of their actions</a:t>
            </a:r>
          </a:p>
          <a:p>
            <a:pPr marL="285750" indent="-285750">
              <a:buFontTx/>
              <a:buChar char="-"/>
            </a:pPr>
            <a:r>
              <a:rPr lang="en-US" sz="1600" dirty="0" smtClean="0">
                <a:solidFill>
                  <a:srgbClr val="383838"/>
                </a:solidFill>
                <a:latin typeface="Arial" charset="0"/>
                <a:ea typeface="Arial" charset="0"/>
                <a:cs typeface="Arial" charset="0"/>
              </a:rPr>
              <a:t>Students are actively participating in their learning</a:t>
            </a:r>
          </a:p>
          <a:p>
            <a:pPr marL="285750" indent="-285750">
              <a:buFontTx/>
              <a:buChar char="-"/>
            </a:pPr>
            <a:r>
              <a:rPr lang="en-US" sz="1600" dirty="0" smtClean="0">
                <a:solidFill>
                  <a:srgbClr val="383838"/>
                </a:solidFill>
                <a:latin typeface="Arial" charset="0"/>
                <a:ea typeface="Arial" charset="0"/>
                <a:cs typeface="Arial" charset="0"/>
              </a:rPr>
              <a:t>Simulation is knowledge (CT) in action: problem solving, decision making</a:t>
            </a:r>
            <a:r>
              <a:rPr lang="mr-IN" sz="1600" dirty="0" smtClean="0">
                <a:solidFill>
                  <a:srgbClr val="383838"/>
                </a:solidFill>
                <a:latin typeface="Arial" charset="0"/>
                <a:ea typeface="Arial" charset="0"/>
                <a:cs typeface="Arial" charset="0"/>
              </a:rPr>
              <a:t>…</a:t>
            </a:r>
            <a:endParaRPr lang="fr-CA" sz="1600" dirty="0" smtClean="0">
              <a:solidFill>
                <a:srgbClr val="383838"/>
              </a:solidFill>
              <a:latin typeface="Arial" charset="0"/>
              <a:ea typeface="Arial" charset="0"/>
              <a:cs typeface="Arial" charset="0"/>
            </a:endParaRPr>
          </a:p>
          <a:p>
            <a:pPr marL="285750" indent="-285750">
              <a:buFontTx/>
              <a:buChar char="-"/>
            </a:pPr>
            <a:r>
              <a:rPr lang="en-CA" sz="1600" dirty="0" smtClean="0">
                <a:solidFill>
                  <a:srgbClr val="383838"/>
                </a:solidFill>
                <a:latin typeface="Arial" charset="0"/>
                <a:ea typeface="Arial" charset="0"/>
                <a:cs typeface="Arial" charset="0"/>
              </a:rPr>
              <a:t>SIM gives learners feedback</a:t>
            </a:r>
          </a:p>
          <a:p>
            <a:endParaRPr lang="en-US" dirty="0">
              <a:solidFill>
                <a:srgbClr val="383838"/>
              </a:solidFill>
              <a:latin typeface="Arial" charset="0"/>
              <a:ea typeface="Arial" charset="0"/>
              <a:cs typeface="Arial" charset="0"/>
            </a:endParaRPr>
          </a:p>
        </p:txBody>
      </p:sp>
      <p:sp>
        <p:nvSpPr>
          <p:cNvPr id="6" name="TextBox 5"/>
          <p:cNvSpPr txBox="1"/>
          <p:nvPr/>
        </p:nvSpPr>
        <p:spPr>
          <a:xfrm>
            <a:off x="339969" y="4101285"/>
            <a:ext cx="7936524" cy="2000548"/>
          </a:xfrm>
          <a:prstGeom prst="rect">
            <a:avLst/>
          </a:prstGeom>
          <a:noFill/>
        </p:spPr>
        <p:txBody>
          <a:bodyPr wrap="square" rtlCol="0">
            <a:spAutoFit/>
          </a:bodyPr>
          <a:lstStyle/>
          <a:p>
            <a:r>
              <a:rPr lang="en-US" sz="2400" b="1" dirty="0" smtClean="0">
                <a:solidFill>
                  <a:srgbClr val="002060"/>
                </a:solidFill>
                <a:latin typeface="Arial" charset="0"/>
                <a:ea typeface="Arial" charset="0"/>
                <a:cs typeface="Arial" charset="0"/>
              </a:rPr>
              <a:t>    Disadvantages</a:t>
            </a:r>
          </a:p>
          <a:p>
            <a:endParaRPr lang="en-US" dirty="0" smtClean="0">
              <a:latin typeface="Arial" charset="0"/>
              <a:ea typeface="Arial" charset="0"/>
              <a:cs typeface="Arial" charset="0"/>
            </a:endParaRPr>
          </a:p>
          <a:p>
            <a:pPr marL="285750" indent="-285750">
              <a:buFontTx/>
              <a:buChar char="-"/>
            </a:pPr>
            <a:r>
              <a:rPr lang="en-CA" sz="1600" dirty="0" smtClean="0">
                <a:solidFill>
                  <a:srgbClr val="383838"/>
                </a:solidFill>
                <a:latin typeface="Arial" charset="0"/>
                <a:ea typeface="Arial" charset="0"/>
                <a:cs typeface="Arial" charset="0"/>
              </a:rPr>
              <a:t>SIM can be expensive</a:t>
            </a:r>
          </a:p>
          <a:p>
            <a:pPr marL="285750" indent="-285750">
              <a:buFontTx/>
              <a:buChar char="-"/>
            </a:pPr>
            <a:r>
              <a:rPr lang="en-CA" sz="1600" dirty="0" smtClean="0">
                <a:solidFill>
                  <a:srgbClr val="383838"/>
                </a:solidFill>
                <a:latin typeface="Arial" charset="0"/>
                <a:ea typeface="Arial" charset="0"/>
                <a:cs typeface="Arial" charset="0"/>
              </a:rPr>
              <a:t>Not everything can be simulated</a:t>
            </a:r>
          </a:p>
          <a:p>
            <a:pPr marL="285750" indent="-285750">
              <a:buFontTx/>
              <a:buChar char="-"/>
            </a:pPr>
            <a:r>
              <a:rPr lang="en-CA" sz="1600" dirty="0" smtClean="0">
                <a:solidFill>
                  <a:srgbClr val="383838"/>
                </a:solidFill>
                <a:latin typeface="Arial" charset="0"/>
                <a:ea typeface="Arial" charset="0"/>
                <a:cs typeface="Arial" charset="0"/>
              </a:rPr>
              <a:t>SIM can’t always recreate real-life situations</a:t>
            </a:r>
          </a:p>
          <a:p>
            <a:pPr marL="285750" indent="-285750">
              <a:buFontTx/>
              <a:buChar char="-"/>
            </a:pPr>
            <a:r>
              <a:rPr lang="en-CA" sz="1600" dirty="0" smtClean="0">
                <a:solidFill>
                  <a:srgbClr val="383838"/>
                </a:solidFill>
                <a:latin typeface="Arial" charset="0"/>
                <a:ea typeface="Arial" charset="0"/>
                <a:cs typeface="Arial" charset="0"/>
              </a:rPr>
              <a:t>SIM requires a great amount of preparation</a:t>
            </a:r>
          </a:p>
          <a:p>
            <a:endParaRPr lang="en-US" dirty="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1070739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1016" y="371346"/>
            <a:ext cx="8757138" cy="6078587"/>
          </a:xfrm>
          <a:prstGeom prst="rect">
            <a:avLst/>
          </a:prstGeom>
        </p:spPr>
        <p:txBody>
          <a:bodyPr wrap="square">
            <a:spAutoFit/>
          </a:bodyPr>
          <a:lstStyle/>
          <a:p>
            <a:r>
              <a:rPr lang="en-US" sz="4400" b="1" dirty="0" smtClean="0">
                <a:solidFill>
                  <a:srgbClr val="002D87"/>
                </a:solidFill>
                <a:latin typeface="Arial" charset="0"/>
                <a:ea typeface="Arial" charset="0"/>
                <a:cs typeface="Arial" charset="0"/>
              </a:rPr>
              <a:t>Where is CT needed ?</a:t>
            </a:r>
            <a:endParaRPr lang="en-US" sz="4400" b="1" dirty="0">
              <a:solidFill>
                <a:srgbClr val="002D87"/>
              </a:solidFill>
              <a:latin typeface="Arial" charset="0"/>
              <a:ea typeface="Arial" charset="0"/>
              <a:cs typeface="Arial" charset="0"/>
            </a:endParaRPr>
          </a:p>
          <a:p>
            <a:pPr marL="285750" indent="-285750">
              <a:lnSpc>
                <a:spcPct val="150000"/>
              </a:lnSpc>
              <a:buFont typeface="AppleSymbols" charset="0"/>
              <a:buChar char="⚙"/>
            </a:pPr>
            <a:endParaRPr lang="fr-CA"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After evaluating the curriculum and compiling survey information, there were 3 main aspects that seemed to stand out in our program when it came to CT :</a:t>
            </a:r>
          </a:p>
          <a:p>
            <a:pPr>
              <a:lnSpc>
                <a:spcPct val="150000"/>
              </a:lnSpc>
            </a:pPr>
            <a:endParaRPr lang="en-US" dirty="0">
              <a:solidFill>
                <a:srgbClr val="383838"/>
              </a:solidFill>
              <a:latin typeface="Arial" charset="0"/>
              <a:ea typeface="Arial" charset="0"/>
              <a:cs typeface="Arial" charset="0"/>
            </a:endParaRPr>
          </a:p>
          <a:p>
            <a:pPr marL="342900" indent="-342900">
              <a:lnSpc>
                <a:spcPct val="150000"/>
              </a:lnSpc>
              <a:buFont typeface="+mj-lt"/>
              <a:buAutoNum type="arabicPeriod"/>
            </a:pPr>
            <a:r>
              <a:rPr lang="en-US" sz="1600" b="1" dirty="0" smtClean="0">
                <a:solidFill>
                  <a:srgbClr val="002D87"/>
                </a:solidFill>
                <a:latin typeface="Arial" charset="0"/>
                <a:ea typeface="Arial" charset="0"/>
                <a:cs typeface="Arial" charset="0"/>
              </a:rPr>
              <a:t>People issues (co-workers, nurses, physicians...)</a:t>
            </a:r>
            <a:endParaRPr lang="en-US" sz="1600" dirty="0" smtClean="0">
              <a:solidFill>
                <a:srgbClr val="383838"/>
              </a:solidFill>
              <a:latin typeface="Arial" charset="0"/>
              <a:ea typeface="Arial" charset="0"/>
              <a:cs typeface="Arial" charset="0"/>
            </a:endParaRPr>
          </a:p>
          <a:p>
            <a:pPr marL="342900" indent="-342900">
              <a:lnSpc>
                <a:spcPct val="150000"/>
              </a:lnSpc>
              <a:buFont typeface="+mj-lt"/>
              <a:buAutoNum type="arabicPeriod"/>
            </a:pPr>
            <a:r>
              <a:rPr lang="en-US" sz="1600" b="1" dirty="0" smtClean="0">
                <a:solidFill>
                  <a:srgbClr val="002D87"/>
                </a:solidFill>
                <a:latin typeface="Arial" charset="0"/>
                <a:ea typeface="Arial" charset="0"/>
                <a:cs typeface="Arial" charset="0"/>
              </a:rPr>
              <a:t>Pre analytical/specimen troubleshooting (specimen rejection, interference factors</a:t>
            </a:r>
            <a:r>
              <a:rPr lang="mr-IN" sz="1600" b="1" dirty="0" smtClean="0">
                <a:solidFill>
                  <a:srgbClr val="002D87"/>
                </a:solidFill>
                <a:latin typeface="Arial" charset="0"/>
                <a:ea typeface="Arial" charset="0"/>
                <a:cs typeface="Arial" charset="0"/>
              </a:rPr>
              <a:t>…</a:t>
            </a:r>
            <a:r>
              <a:rPr lang="fr-CA" sz="1600" b="1" dirty="0" smtClean="0">
                <a:solidFill>
                  <a:srgbClr val="002D87"/>
                </a:solidFill>
                <a:latin typeface="Arial" charset="0"/>
                <a:ea typeface="Arial" charset="0"/>
                <a:cs typeface="Arial" charset="0"/>
              </a:rPr>
              <a:t>)</a:t>
            </a:r>
            <a:endParaRPr lang="en-US" sz="1600" b="1" dirty="0" smtClean="0">
              <a:solidFill>
                <a:srgbClr val="002D87"/>
              </a:solidFill>
              <a:latin typeface="Arial" charset="0"/>
              <a:ea typeface="Arial" charset="0"/>
              <a:cs typeface="Arial" charset="0"/>
            </a:endParaRPr>
          </a:p>
          <a:p>
            <a:pPr marL="342900" indent="-342900">
              <a:lnSpc>
                <a:spcPct val="150000"/>
              </a:lnSpc>
              <a:buFont typeface="+mj-lt"/>
              <a:buAutoNum type="arabicPeriod"/>
            </a:pPr>
            <a:r>
              <a:rPr lang="en-US" sz="1600" b="1" dirty="0" smtClean="0">
                <a:solidFill>
                  <a:srgbClr val="002D87"/>
                </a:solidFill>
                <a:latin typeface="Arial" charset="0"/>
                <a:ea typeface="Arial" charset="0"/>
                <a:cs typeface="Arial" charset="0"/>
              </a:rPr>
              <a:t>Technology/analysis (equipment malfunction, QC, result interpretation</a:t>
            </a:r>
            <a:r>
              <a:rPr lang="mr-IN" sz="1600" b="1" dirty="0" smtClean="0">
                <a:solidFill>
                  <a:srgbClr val="002D87"/>
                </a:solidFill>
                <a:latin typeface="Arial" charset="0"/>
                <a:ea typeface="Arial" charset="0"/>
                <a:cs typeface="Arial" charset="0"/>
              </a:rPr>
              <a:t>…</a:t>
            </a:r>
            <a:r>
              <a:rPr lang="en-US" sz="1600" b="1" dirty="0" smtClean="0">
                <a:solidFill>
                  <a:srgbClr val="002D87"/>
                </a:solidFill>
                <a:latin typeface="Arial" charset="0"/>
                <a:ea typeface="Arial" charset="0"/>
                <a:cs typeface="Arial" charset="0"/>
              </a:rPr>
              <a:t>)</a:t>
            </a:r>
          </a:p>
          <a:p>
            <a:pPr>
              <a:lnSpc>
                <a:spcPct val="150000"/>
              </a:lnSpc>
            </a:pPr>
            <a:endParaRPr lang="en-US" sz="1600" b="1" dirty="0">
              <a:solidFill>
                <a:srgbClr val="383838"/>
              </a:solidFill>
              <a:latin typeface="Arial" charset="0"/>
              <a:ea typeface="Arial" charset="0"/>
              <a:cs typeface="Arial" charset="0"/>
            </a:endParaRPr>
          </a:p>
          <a:p>
            <a:pPr>
              <a:lnSpc>
                <a:spcPct val="150000"/>
              </a:lnSpc>
            </a:pPr>
            <a:r>
              <a:rPr lang="en-US" dirty="0" smtClean="0">
                <a:solidFill>
                  <a:srgbClr val="383838"/>
                </a:solidFill>
                <a:latin typeface="Arial" charset="0"/>
                <a:ea typeface="Arial" charset="0"/>
                <a:cs typeface="Arial" charset="0"/>
              </a:rPr>
              <a:t>In all three of these categories, students need to learn how to:</a:t>
            </a:r>
          </a:p>
          <a:p>
            <a:pPr marL="285750" indent="-285750">
              <a:lnSpc>
                <a:spcPct val="150000"/>
              </a:lnSpc>
              <a:buFontTx/>
              <a:buChar char="-"/>
            </a:pPr>
            <a:r>
              <a:rPr lang="en-US" sz="1600" dirty="0" smtClean="0">
                <a:solidFill>
                  <a:srgbClr val="383838"/>
                </a:solidFill>
                <a:latin typeface="Arial" charset="0"/>
                <a:ea typeface="Arial" charset="0"/>
                <a:cs typeface="Arial" charset="0"/>
              </a:rPr>
              <a:t>Identify the problem</a:t>
            </a:r>
          </a:p>
          <a:p>
            <a:pPr marL="285750" indent="-285750">
              <a:lnSpc>
                <a:spcPct val="150000"/>
              </a:lnSpc>
              <a:buFontTx/>
              <a:buChar char="-"/>
            </a:pPr>
            <a:r>
              <a:rPr lang="en-US" sz="1600" dirty="0" smtClean="0">
                <a:solidFill>
                  <a:srgbClr val="383838"/>
                </a:solidFill>
                <a:latin typeface="Arial" charset="0"/>
                <a:ea typeface="Arial" charset="0"/>
                <a:cs typeface="Arial" charset="0"/>
              </a:rPr>
              <a:t>Collect and interpret the appropriate data/information</a:t>
            </a:r>
          </a:p>
          <a:p>
            <a:pPr marL="285750" indent="-285750">
              <a:lnSpc>
                <a:spcPct val="150000"/>
              </a:lnSpc>
              <a:buFontTx/>
              <a:buChar char="-"/>
            </a:pPr>
            <a:r>
              <a:rPr lang="en-US" sz="1600" dirty="0" smtClean="0">
                <a:solidFill>
                  <a:srgbClr val="383838"/>
                </a:solidFill>
                <a:latin typeface="Arial" charset="0"/>
                <a:ea typeface="Arial" charset="0"/>
                <a:cs typeface="Arial" charset="0"/>
              </a:rPr>
              <a:t>Find solutions to solve problems/make decisions</a:t>
            </a:r>
          </a:p>
          <a:p>
            <a:pPr marL="285750" indent="-285750">
              <a:lnSpc>
                <a:spcPct val="150000"/>
              </a:lnSpc>
              <a:buFontTx/>
              <a:buChar char="-"/>
            </a:pPr>
            <a:endParaRPr lang="en-US" sz="1600" dirty="0">
              <a:solidFill>
                <a:srgbClr val="383838"/>
              </a:solidFill>
              <a:latin typeface="Arial" charset="0"/>
              <a:ea typeface="Arial" charset="0"/>
              <a:cs typeface="Arial" charset="0"/>
            </a:endParaRPr>
          </a:p>
          <a:p>
            <a:r>
              <a:rPr lang="en-US" b="1" i="1" dirty="0" smtClean="0">
                <a:solidFill>
                  <a:srgbClr val="383838"/>
                </a:solidFill>
                <a:latin typeface="Arial" charset="0"/>
                <a:ea typeface="Arial" charset="0"/>
                <a:cs typeface="Arial" charset="0"/>
              </a:rPr>
              <a:t>Every time we have to make a decision, the process we go through involves CT. With practice, this process can become automatic</a:t>
            </a:r>
            <a:r>
              <a:rPr lang="en-US" sz="1600" b="1" i="1" dirty="0" smtClean="0">
                <a:solidFill>
                  <a:srgbClr val="383838"/>
                </a:solidFill>
                <a:latin typeface="Arial" charset="0"/>
                <a:ea typeface="Arial" charset="0"/>
                <a:cs typeface="Arial" charset="0"/>
              </a:rPr>
              <a:t>.</a:t>
            </a:r>
          </a:p>
        </p:txBody>
      </p:sp>
    </p:spTree>
    <p:extLst>
      <p:ext uri="{BB962C8B-B14F-4D97-AF65-F5344CB8AC3E}">
        <p14:creationId xmlns:p14="http://schemas.microsoft.com/office/powerpoint/2010/main" val="572177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4461" y="476853"/>
            <a:ext cx="8710246" cy="5447645"/>
          </a:xfrm>
          <a:prstGeom prst="rect">
            <a:avLst/>
          </a:prstGeom>
        </p:spPr>
        <p:txBody>
          <a:bodyPr wrap="square">
            <a:spAutoFit/>
          </a:bodyPr>
          <a:lstStyle/>
          <a:p>
            <a:r>
              <a:rPr lang="en-US" sz="3600" b="1" dirty="0" smtClean="0">
                <a:solidFill>
                  <a:srgbClr val="002D87"/>
                </a:solidFill>
                <a:latin typeface="Arial" charset="0"/>
                <a:ea typeface="Arial" charset="0"/>
                <a:cs typeface="Arial" charset="0"/>
              </a:rPr>
              <a:t>Projects to increase CT skills in our curriculum at the </a:t>
            </a:r>
            <a:r>
              <a:rPr lang="en-US" sz="3600" b="1" dirty="0" err="1" smtClean="0">
                <a:solidFill>
                  <a:srgbClr val="002D87"/>
                </a:solidFill>
                <a:latin typeface="Arial" charset="0"/>
                <a:ea typeface="Arial" charset="0"/>
                <a:cs typeface="Arial" charset="0"/>
              </a:rPr>
              <a:t>Cegep</a:t>
            </a:r>
            <a:endParaRPr lang="en-US" sz="3600" b="1" dirty="0" smtClean="0">
              <a:solidFill>
                <a:srgbClr val="002D87"/>
              </a:solidFill>
              <a:latin typeface="Arial" charset="0"/>
              <a:ea typeface="Arial" charset="0"/>
              <a:cs typeface="Arial" charset="0"/>
            </a:endParaRPr>
          </a:p>
          <a:p>
            <a:endParaRPr lang="en-US" b="1" dirty="0">
              <a:solidFill>
                <a:srgbClr val="002D87"/>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US" sz="2400" b="1" dirty="0" smtClean="0">
                <a:solidFill>
                  <a:srgbClr val="002D87"/>
                </a:solidFill>
                <a:latin typeface="Arial" charset="0"/>
                <a:ea typeface="Arial" charset="0"/>
                <a:cs typeface="Arial" charset="0"/>
              </a:rPr>
              <a:t>Communication and interpersonal skills - laboratory ethics</a:t>
            </a:r>
          </a:p>
          <a:p>
            <a:endParaRPr lang="en-US" dirty="0">
              <a:solidFill>
                <a:srgbClr val="383838"/>
              </a:solidFill>
              <a:latin typeface="Arial" charset="0"/>
              <a:ea typeface="Arial" charset="0"/>
              <a:cs typeface="Arial" charset="0"/>
            </a:endParaRPr>
          </a:p>
          <a:p>
            <a:pPr marL="285750" indent="-285750">
              <a:buFontTx/>
              <a:buChar char="-"/>
            </a:pPr>
            <a:r>
              <a:rPr lang="en-US" dirty="0" smtClean="0">
                <a:solidFill>
                  <a:srgbClr val="383838"/>
                </a:solidFill>
                <a:latin typeface="Arial" charset="0"/>
                <a:ea typeface="Arial" charset="0"/>
                <a:cs typeface="Arial" charset="0"/>
              </a:rPr>
              <a:t>Short term project</a:t>
            </a:r>
          </a:p>
          <a:p>
            <a:pPr marL="285750" indent="-285750">
              <a:buFontTx/>
              <a:buChar char="-"/>
            </a:pPr>
            <a:r>
              <a:rPr lang="en-US" dirty="0" smtClean="0">
                <a:solidFill>
                  <a:srgbClr val="383838"/>
                </a:solidFill>
                <a:latin typeface="Arial" charset="0"/>
                <a:ea typeface="Arial" charset="0"/>
                <a:cs typeface="Arial" charset="0"/>
              </a:rPr>
              <a:t>Create a series of short videos with various ethical and communication issues</a:t>
            </a:r>
          </a:p>
          <a:p>
            <a:pPr marL="285750" indent="-285750">
              <a:buFontTx/>
              <a:buChar char="-"/>
            </a:pPr>
            <a:r>
              <a:rPr lang="en-US" dirty="0" smtClean="0">
                <a:solidFill>
                  <a:srgbClr val="383838"/>
                </a:solidFill>
                <a:latin typeface="Arial" charset="0"/>
                <a:ea typeface="Arial" charset="0"/>
                <a:cs typeface="Arial" charset="0"/>
              </a:rPr>
              <a:t>Online questionnaires and Discussion groups</a:t>
            </a:r>
          </a:p>
          <a:p>
            <a:pPr marL="285750" indent="-285750">
              <a:buFontTx/>
              <a:buChar char="-"/>
            </a:pPr>
            <a:r>
              <a:rPr lang="en-US" dirty="0" smtClean="0">
                <a:solidFill>
                  <a:srgbClr val="383838"/>
                </a:solidFill>
                <a:latin typeface="Arial" charset="0"/>
                <a:ea typeface="Arial" charset="0"/>
                <a:cs typeface="Arial" charset="0"/>
              </a:rPr>
              <a:t>Online platform (Moodle) </a:t>
            </a:r>
            <a:r>
              <a:rPr lang="mr-IN" dirty="0" smtClean="0">
                <a:solidFill>
                  <a:srgbClr val="383838"/>
                </a:solidFill>
                <a:latin typeface="Arial" charset="0"/>
                <a:ea typeface="Arial" charset="0"/>
                <a:cs typeface="Arial" charset="0"/>
              </a:rPr>
              <a:t>–</a:t>
            </a:r>
            <a:r>
              <a:rPr lang="en-US" dirty="0" smtClean="0">
                <a:solidFill>
                  <a:srgbClr val="383838"/>
                </a:solidFill>
                <a:latin typeface="Arial" charset="0"/>
                <a:ea typeface="Arial" charset="0"/>
                <a:cs typeface="Arial" charset="0"/>
              </a:rPr>
              <a:t> students will have access throughout the 3 year program</a:t>
            </a:r>
          </a:p>
          <a:p>
            <a:pPr marL="285750" indent="-285750">
              <a:buFontTx/>
              <a:buChar char="-"/>
            </a:pPr>
            <a:r>
              <a:rPr lang="en-US" dirty="0" smtClean="0">
                <a:solidFill>
                  <a:srgbClr val="383838"/>
                </a:solidFill>
                <a:latin typeface="Arial" charset="0"/>
                <a:ea typeface="Arial" charset="0"/>
                <a:cs typeface="Arial" charset="0"/>
              </a:rPr>
              <a:t>Information will also be used in the classroom (PBL and case studies)</a:t>
            </a:r>
          </a:p>
          <a:p>
            <a:pPr marL="285750" indent="-285750">
              <a:buFontTx/>
              <a:buChar char="-"/>
            </a:pPr>
            <a:endParaRPr lang="en-US" dirty="0">
              <a:solidFill>
                <a:srgbClr val="383838"/>
              </a:solidFill>
              <a:latin typeface="Arial" charset="0"/>
              <a:ea typeface="Arial" charset="0"/>
              <a:cs typeface="Arial" charset="0"/>
            </a:endParaRPr>
          </a:p>
          <a:p>
            <a:pPr marL="285750" indent="-285750">
              <a:buFontTx/>
              <a:buChar char="-"/>
            </a:pPr>
            <a:r>
              <a:rPr lang="en-US" dirty="0" smtClean="0">
                <a:solidFill>
                  <a:srgbClr val="383838"/>
                </a:solidFill>
                <a:latin typeface="Arial" charset="0"/>
                <a:ea typeface="Arial" charset="0"/>
                <a:cs typeface="Arial" charset="0"/>
              </a:rPr>
              <a:t>The goal is to give students the necessary tools to deal with professional and ethical issues in the workplace.</a:t>
            </a:r>
            <a:endParaRPr lang="en-US" dirty="0" smtClean="0">
              <a:solidFill>
                <a:srgbClr val="383838"/>
              </a:solidFill>
              <a:latin typeface="Arial" charset="0"/>
              <a:ea typeface="Arial" charset="0"/>
              <a:cs typeface="Arial" charset="0"/>
            </a:endParaRPr>
          </a:p>
          <a:p>
            <a:pPr marL="285750" indent="-285750">
              <a:buFontTx/>
              <a:buChar char="-"/>
            </a:pPr>
            <a:endParaRPr lang="en-US" dirty="0" smtClean="0">
              <a:solidFill>
                <a:srgbClr val="383838"/>
              </a:solidFill>
              <a:latin typeface="Arial" charset="0"/>
              <a:ea typeface="Arial" charset="0"/>
              <a:cs typeface="Arial" charset="0"/>
            </a:endParaRPr>
          </a:p>
          <a:p>
            <a:pPr marL="285750" indent="-285750">
              <a:buFontTx/>
              <a:buChar char="-"/>
            </a:pPr>
            <a:endParaRPr lang="en-US" dirty="0" smtClean="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155173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9968" y="195499"/>
            <a:ext cx="8710246" cy="6155531"/>
          </a:xfrm>
          <a:prstGeom prst="rect">
            <a:avLst/>
          </a:prstGeom>
        </p:spPr>
        <p:txBody>
          <a:bodyPr wrap="square">
            <a:spAutoFit/>
          </a:bodyPr>
          <a:lstStyle/>
          <a:p>
            <a:r>
              <a:rPr lang="en-US" sz="3600" b="1" dirty="0" smtClean="0">
                <a:solidFill>
                  <a:srgbClr val="002D87"/>
                </a:solidFill>
                <a:latin typeface="Arial" charset="0"/>
                <a:ea typeface="Arial" charset="0"/>
                <a:cs typeface="Arial" charset="0"/>
              </a:rPr>
              <a:t>Projects to increase CT skills in our curriculum at the </a:t>
            </a:r>
            <a:r>
              <a:rPr lang="en-US" sz="3600" b="1" dirty="0" err="1" smtClean="0">
                <a:solidFill>
                  <a:srgbClr val="002D87"/>
                </a:solidFill>
                <a:latin typeface="Arial" charset="0"/>
                <a:ea typeface="Arial" charset="0"/>
                <a:cs typeface="Arial" charset="0"/>
              </a:rPr>
              <a:t>Cegep</a:t>
            </a:r>
            <a:endParaRPr lang="en-US" sz="3600" b="1" dirty="0" smtClean="0">
              <a:solidFill>
                <a:srgbClr val="002D87"/>
              </a:solidFill>
              <a:latin typeface="Arial" charset="0"/>
              <a:ea typeface="Arial" charset="0"/>
              <a:cs typeface="Arial" charset="0"/>
            </a:endParaRPr>
          </a:p>
          <a:p>
            <a:endParaRPr lang="en-US" b="1" dirty="0">
              <a:solidFill>
                <a:srgbClr val="002D87"/>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US" sz="2400" b="1" dirty="0" smtClean="0">
                <a:solidFill>
                  <a:srgbClr val="002D87"/>
                </a:solidFill>
                <a:latin typeface="Arial" charset="0"/>
                <a:ea typeface="Arial" charset="0"/>
                <a:cs typeface="Arial" charset="0"/>
              </a:rPr>
              <a:t>“Troubleshooting” in the lab</a:t>
            </a:r>
          </a:p>
          <a:p>
            <a:endParaRPr lang="en-US" dirty="0">
              <a:solidFill>
                <a:srgbClr val="383838"/>
              </a:solidFill>
              <a:latin typeface="Arial" charset="0"/>
              <a:ea typeface="Arial" charset="0"/>
              <a:cs typeface="Arial" charset="0"/>
            </a:endParaRPr>
          </a:p>
          <a:p>
            <a:pPr marL="285750" indent="-285750">
              <a:buFontTx/>
              <a:buChar char="-"/>
            </a:pPr>
            <a:r>
              <a:rPr lang="en-CA" dirty="0" smtClean="0">
                <a:solidFill>
                  <a:srgbClr val="383838"/>
                </a:solidFill>
                <a:latin typeface="Arial" charset="0"/>
                <a:ea typeface="Arial" charset="0"/>
                <a:cs typeface="Arial" charset="0"/>
              </a:rPr>
              <a:t>M</a:t>
            </a:r>
            <a:r>
              <a:rPr lang="en-CA" dirty="0" smtClean="0">
                <a:solidFill>
                  <a:srgbClr val="383838"/>
                </a:solidFill>
                <a:latin typeface="Arial" charset="0"/>
                <a:ea typeface="Arial" charset="0"/>
                <a:cs typeface="Arial" charset="0"/>
              </a:rPr>
              <a:t>ainly during the third year of the program </a:t>
            </a:r>
            <a:r>
              <a:rPr lang="mr-IN" dirty="0" smtClean="0">
                <a:solidFill>
                  <a:srgbClr val="383838"/>
                </a:solidFill>
                <a:latin typeface="Arial" charset="0"/>
                <a:ea typeface="Arial" charset="0"/>
                <a:cs typeface="Arial" charset="0"/>
              </a:rPr>
              <a:t>–</a:t>
            </a:r>
            <a:r>
              <a:rPr lang="en-CA" dirty="0" smtClean="0">
                <a:solidFill>
                  <a:srgbClr val="383838"/>
                </a:solidFill>
                <a:latin typeface="Arial" charset="0"/>
                <a:ea typeface="Arial" charset="0"/>
                <a:cs typeface="Arial" charset="0"/>
              </a:rPr>
              <a:t> before clinical placements.</a:t>
            </a:r>
          </a:p>
          <a:p>
            <a:pPr marL="285750" indent="-285750">
              <a:buFontTx/>
              <a:buChar char="-"/>
            </a:pPr>
            <a:endParaRPr lang="en-CA" dirty="0" smtClean="0">
              <a:solidFill>
                <a:srgbClr val="383838"/>
              </a:solidFill>
              <a:latin typeface="Arial" charset="0"/>
              <a:ea typeface="Arial" charset="0"/>
              <a:cs typeface="Arial" charset="0"/>
            </a:endParaRPr>
          </a:p>
          <a:p>
            <a:pPr marL="285750" indent="-285750">
              <a:buFontTx/>
              <a:buChar char="-"/>
            </a:pPr>
            <a:r>
              <a:rPr lang="en-CA" dirty="0" smtClean="0">
                <a:solidFill>
                  <a:srgbClr val="383838"/>
                </a:solidFill>
                <a:latin typeface="Arial" charset="0"/>
                <a:ea typeface="Arial" charset="0"/>
                <a:cs typeface="Arial" charset="0"/>
              </a:rPr>
              <a:t>Some of the practical labs will be used for simulation.</a:t>
            </a:r>
          </a:p>
          <a:p>
            <a:pPr marL="285750" indent="-285750">
              <a:buFontTx/>
              <a:buChar char="-"/>
            </a:pPr>
            <a:endParaRPr lang="en-CA" dirty="0" smtClean="0">
              <a:solidFill>
                <a:srgbClr val="383838"/>
              </a:solidFill>
              <a:latin typeface="Arial" charset="0"/>
              <a:ea typeface="Arial" charset="0"/>
              <a:cs typeface="Arial" charset="0"/>
            </a:endParaRPr>
          </a:p>
          <a:p>
            <a:pPr marL="285750" indent="-285750">
              <a:buFontTx/>
              <a:buChar char="-"/>
            </a:pPr>
            <a:r>
              <a:rPr lang="en-CA" dirty="0" smtClean="0">
                <a:solidFill>
                  <a:srgbClr val="383838"/>
                </a:solidFill>
                <a:latin typeface="Arial" charset="0"/>
                <a:ea typeface="Arial" charset="0"/>
                <a:cs typeface="Arial" charset="0"/>
              </a:rPr>
              <a:t>Scenarios will be created to give students the opportunity to practice in a simulated workplace environment. There will be situations integrated into the scenario that demands critical thinking skills such as:</a:t>
            </a:r>
          </a:p>
          <a:p>
            <a:r>
              <a:rPr lang="en-CA" dirty="0" smtClean="0">
                <a:solidFill>
                  <a:srgbClr val="383838"/>
                </a:solidFill>
                <a:latin typeface="Arial" charset="0"/>
                <a:ea typeface="Arial" charset="0"/>
                <a:cs typeface="Arial" charset="0"/>
              </a:rPr>
              <a:t>	</a:t>
            </a:r>
          </a:p>
          <a:p>
            <a:pPr marL="742950" lvl="1" indent="-285750">
              <a:buFont typeface="AppleSymbols" charset="0"/>
              <a:buChar char="⚙"/>
            </a:pPr>
            <a:r>
              <a:rPr lang="en-CA" sz="1600" dirty="0" smtClean="0">
                <a:solidFill>
                  <a:srgbClr val="383838"/>
                </a:solidFill>
                <a:latin typeface="Arial" charset="0"/>
                <a:ea typeface="Arial" charset="0"/>
                <a:cs typeface="Arial" charset="0"/>
              </a:rPr>
              <a:t>specimen troubleshooting</a:t>
            </a:r>
          </a:p>
          <a:p>
            <a:pPr marL="742950" lvl="1" indent="-285750">
              <a:buFont typeface="AppleSymbols" charset="0"/>
              <a:buChar char="⚙"/>
            </a:pPr>
            <a:r>
              <a:rPr lang="en-CA" sz="1600" dirty="0" smtClean="0">
                <a:solidFill>
                  <a:srgbClr val="383838"/>
                </a:solidFill>
                <a:latin typeface="Arial" charset="0"/>
                <a:ea typeface="Arial" charset="0"/>
                <a:cs typeface="Arial" charset="0"/>
              </a:rPr>
              <a:t>equipment malfunction</a:t>
            </a:r>
          </a:p>
          <a:p>
            <a:pPr marL="742950" lvl="1" indent="-285750">
              <a:buFont typeface="AppleSymbols" charset="0"/>
              <a:buChar char="⚙"/>
            </a:pPr>
            <a:r>
              <a:rPr lang="en-CA" sz="1600" dirty="0" smtClean="0">
                <a:solidFill>
                  <a:srgbClr val="383838"/>
                </a:solidFill>
                <a:latin typeface="Arial" charset="0"/>
                <a:ea typeface="Arial" charset="0"/>
                <a:cs typeface="Arial" charset="0"/>
              </a:rPr>
              <a:t>QC troubleshooting</a:t>
            </a:r>
          </a:p>
          <a:p>
            <a:pPr marL="742950" lvl="1" indent="-285750">
              <a:buFont typeface="AppleSymbols" charset="0"/>
              <a:buChar char="⚙"/>
            </a:pPr>
            <a:r>
              <a:rPr lang="en-CA" sz="1600" dirty="0" smtClean="0">
                <a:solidFill>
                  <a:srgbClr val="383838"/>
                </a:solidFill>
                <a:latin typeface="Arial" charset="0"/>
                <a:ea typeface="Arial" charset="0"/>
                <a:cs typeface="Arial" charset="0"/>
              </a:rPr>
              <a:t>communication/interpersonal skills</a:t>
            </a:r>
          </a:p>
          <a:p>
            <a:pPr marL="285750" indent="-285750">
              <a:buFontTx/>
              <a:buChar char="-"/>
            </a:pPr>
            <a:endParaRPr lang="en-US" dirty="0" smtClean="0">
              <a:solidFill>
                <a:srgbClr val="383838"/>
              </a:solidFill>
              <a:latin typeface="Arial" charset="0"/>
              <a:ea typeface="Arial" charset="0"/>
              <a:cs typeface="Arial" charset="0"/>
            </a:endParaRPr>
          </a:p>
          <a:p>
            <a:pPr marL="285750" indent="-285750">
              <a:buFontTx/>
              <a:buChar char="-"/>
            </a:pPr>
            <a:endParaRPr lang="en-US" dirty="0" smtClean="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706084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9968" y="195499"/>
            <a:ext cx="8710246" cy="4308872"/>
          </a:xfrm>
          <a:prstGeom prst="rect">
            <a:avLst/>
          </a:prstGeom>
        </p:spPr>
        <p:txBody>
          <a:bodyPr wrap="square">
            <a:spAutoFit/>
          </a:bodyPr>
          <a:lstStyle/>
          <a:p>
            <a:r>
              <a:rPr lang="en-US" sz="3600" b="1" dirty="0" smtClean="0">
                <a:solidFill>
                  <a:srgbClr val="002D87"/>
                </a:solidFill>
                <a:latin typeface="Arial" charset="0"/>
                <a:ea typeface="Arial" charset="0"/>
                <a:cs typeface="Arial" charset="0"/>
              </a:rPr>
              <a:t>Projects to increase CT skills in our curriculum at the </a:t>
            </a:r>
            <a:r>
              <a:rPr lang="en-US" sz="3600" b="1" dirty="0" err="1" smtClean="0">
                <a:solidFill>
                  <a:srgbClr val="002D87"/>
                </a:solidFill>
                <a:latin typeface="Arial" charset="0"/>
                <a:ea typeface="Arial" charset="0"/>
                <a:cs typeface="Arial" charset="0"/>
              </a:rPr>
              <a:t>Cegep</a:t>
            </a:r>
            <a:endParaRPr lang="en-US" sz="3600" b="1" dirty="0" smtClean="0">
              <a:solidFill>
                <a:srgbClr val="002D87"/>
              </a:solidFill>
              <a:latin typeface="Arial" charset="0"/>
              <a:ea typeface="Arial" charset="0"/>
              <a:cs typeface="Arial" charset="0"/>
            </a:endParaRPr>
          </a:p>
          <a:p>
            <a:endParaRPr lang="en-US" b="1" dirty="0">
              <a:solidFill>
                <a:srgbClr val="002D87"/>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US" sz="2400" b="1" dirty="0" smtClean="0">
                <a:solidFill>
                  <a:srgbClr val="002D87"/>
                </a:solidFill>
                <a:latin typeface="Arial" charset="0"/>
                <a:ea typeface="Arial" charset="0"/>
                <a:cs typeface="Arial" charset="0"/>
              </a:rPr>
              <a:t>Interdisciplinary SIM</a:t>
            </a:r>
          </a:p>
          <a:p>
            <a:endParaRPr lang="en-US" dirty="0">
              <a:solidFill>
                <a:srgbClr val="383838"/>
              </a:solidFill>
              <a:latin typeface="Arial" charset="0"/>
              <a:ea typeface="Arial" charset="0"/>
              <a:cs typeface="Arial" charset="0"/>
            </a:endParaRPr>
          </a:p>
          <a:p>
            <a:pPr marL="285750" indent="-285750">
              <a:buFontTx/>
              <a:buChar char="-"/>
            </a:pPr>
            <a:r>
              <a:rPr lang="en-CA" dirty="0" smtClean="0">
                <a:solidFill>
                  <a:srgbClr val="383838"/>
                </a:solidFill>
                <a:latin typeface="Arial" charset="0"/>
                <a:ea typeface="Arial" charset="0"/>
                <a:cs typeface="Arial" charset="0"/>
              </a:rPr>
              <a:t>Larger project with other programs </a:t>
            </a:r>
            <a:r>
              <a:rPr lang="mr-IN" dirty="0" smtClean="0">
                <a:solidFill>
                  <a:srgbClr val="383838"/>
                </a:solidFill>
                <a:latin typeface="Arial" charset="0"/>
                <a:ea typeface="Arial" charset="0"/>
                <a:cs typeface="Arial" charset="0"/>
              </a:rPr>
              <a:t>–</a:t>
            </a:r>
            <a:r>
              <a:rPr lang="en-CA" dirty="0" smtClean="0">
                <a:solidFill>
                  <a:srgbClr val="383838"/>
                </a:solidFill>
                <a:latin typeface="Arial" charset="0"/>
                <a:ea typeface="Arial" charset="0"/>
                <a:cs typeface="Arial" charset="0"/>
              </a:rPr>
              <a:t> Nursing, Paramedics, Respiratory.</a:t>
            </a:r>
          </a:p>
          <a:p>
            <a:pPr marL="285750" indent="-285750">
              <a:buFontTx/>
              <a:buChar char="-"/>
            </a:pPr>
            <a:r>
              <a:rPr lang="en-CA" dirty="0" smtClean="0">
                <a:solidFill>
                  <a:srgbClr val="383838"/>
                </a:solidFill>
                <a:latin typeface="Arial" charset="0"/>
                <a:ea typeface="Arial" charset="0"/>
                <a:cs typeface="Arial" charset="0"/>
              </a:rPr>
              <a:t>Mainly with Nursing</a:t>
            </a:r>
          </a:p>
          <a:p>
            <a:pPr marL="285750" indent="-285750">
              <a:buFontTx/>
              <a:buChar char="-"/>
            </a:pPr>
            <a:r>
              <a:rPr lang="en-CA" dirty="0" smtClean="0">
                <a:solidFill>
                  <a:srgbClr val="383838"/>
                </a:solidFill>
                <a:latin typeface="Arial" charset="0"/>
                <a:ea typeface="Arial" charset="0"/>
                <a:cs typeface="Arial" charset="0"/>
              </a:rPr>
              <a:t>Possibility of medical clinic</a:t>
            </a:r>
          </a:p>
          <a:p>
            <a:pPr marL="285750" indent="-285750">
              <a:buFontTx/>
              <a:buChar char="-"/>
            </a:pPr>
            <a:r>
              <a:rPr lang="en-CA" dirty="0" smtClean="0">
                <a:solidFill>
                  <a:srgbClr val="383838"/>
                </a:solidFill>
                <a:latin typeface="Arial" charset="0"/>
                <a:ea typeface="Arial" charset="0"/>
                <a:cs typeface="Arial" charset="0"/>
              </a:rPr>
              <a:t>Project still in development.</a:t>
            </a:r>
          </a:p>
          <a:p>
            <a:pPr marL="285750" indent="-285750">
              <a:buFontTx/>
              <a:buChar char="-"/>
            </a:pPr>
            <a:endParaRPr lang="en-CA" sz="1600" dirty="0" smtClean="0">
              <a:solidFill>
                <a:srgbClr val="383838"/>
              </a:solidFill>
              <a:latin typeface="Arial" charset="0"/>
              <a:ea typeface="Arial" charset="0"/>
              <a:cs typeface="Arial" charset="0"/>
            </a:endParaRPr>
          </a:p>
          <a:p>
            <a:pPr marL="285750" indent="-285750">
              <a:buFontTx/>
              <a:buChar char="-"/>
            </a:pPr>
            <a:endParaRPr lang="en-CA" dirty="0" smtClean="0">
              <a:solidFill>
                <a:srgbClr val="383838"/>
              </a:solidFill>
              <a:latin typeface="Arial" charset="0"/>
              <a:ea typeface="Arial" charset="0"/>
              <a:cs typeface="Arial" charset="0"/>
            </a:endParaRPr>
          </a:p>
          <a:p>
            <a:pPr marL="285750" indent="-285750">
              <a:buFontTx/>
              <a:buChar char="-"/>
            </a:pPr>
            <a:endParaRPr lang="en-CA" dirty="0" smtClean="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963908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1016" y="371346"/>
            <a:ext cx="8757138" cy="3724096"/>
          </a:xfrm>
          <a:prstGeom prst="rect">
            <a:avLst/>
          </a:prstGeom>
        </p:spPr>
        <p:txBody>
          <a:bodyPr wrap="square">
            <a:spAutoFit/>
          </a:bodyPr>
          <a:lstStyle/>
          <a:p>
            <a:r>
              <a:rPr lang="en-US" sz="4400" b="1" dirty="0" smtClean="0">
                <a:solidFill>
                  <a:srgbClr val="002D87"/>
                </a:solidFill>
                <a:latin typeface="Arial" charset="0"/>
                <a:ea typeface="Arial" charset="0"/>
                <a:cs typeface="Arial" charset="0"/>
              </a:rPr>
              <a:t>References</a:t>
            </a:r>
          </a:p>
          <a:p>
            <a:endParaRPr lang="en-US" sz="1600" b="1" dirty="0">
              <a:solidFill>
                <a:srgbClr val="002D87"/>
              </a:solidFill>
              <a:latin typeface="Arial" charset="0"/>
              <a:ea typeface="Arial" charset="0"/>
              <a:cs typeface="Arial" charset="0"/>
            </a:endParaRPr>
          </a:p>
          <a:p>
            <a:pPr marL="285750" indent="-285750">
              <a:buFont typeface="AppleSymbols" charset="0"/>
              <a:buChar char="⚙"/>
            </a:pPr>
            <a:r>
              <a:rPr lang="en-CA" sz="1600" dirty="0" smtClean="0">
                <a:solidFill>
                  <a:srgbClr val="383838"/>
                </a:solidFill>
                <a:latin typeface="Arial" charset="0"/>
                <a:ea typeface="Arial" charset="0"/>
                <a:cs typeface="Arial" charset="0"/>
              </a:rPr>
              <a:t>Theses and Dissertations: Short, D.M.J </a:t>
            </a:r>
            <a:r>
              <a:rPr lang="en-CA" sz="1600" dirty="0" smtClean="0">
                <a:solidFill>
                  <a:srgbClr val="383838"/>
                </a:solidFill>
                <a:latin typeface="Arial" charset="0"/>
                <a:ea typeface="Arial" charset="0"/>
                <a:cs typeface="Arial" charset="0"/>
                <a:hlinkClick r:id="rId3"/>
              </a:rPr>
              <a:t>“</a:t>
            </a:r>
            <a:r>
              <a:rPr lang="en-CA" sz="1600" b="1" i="1" dirty="0" smtClean="0">
                <a:solidFill>
                  <a:srgbClr val="383838"/>
                </a:solidFill>
                <a:latin typeface="Arial" charset="0"/>
                <a:ea typeface="Arial" charset="0"/>
                <a:cs typeface="Arial" charset="0"/>
                <a:hlinkClick r:id="rId3"/>
              </a:rPr>
              <a:t>Enhancing Critical Thinking in Clinical Laboratory Students: A multimodal Model</a:t>
            </a:r>
            <a:r>
              <a:rPr lang="en-CA" sz="1600" dirty="0" smtClean="0">
                <a:solidFill>
                  <a:srgbClr val="383838"/>
                </a:solidFill>
                <a:latin typeface="Arial" charset="0"/>
                <a:ea typeface="Arial" charset="0"/>
                <a:cs typeface="Arial" charset="0"/>
              </a:rPr>
              <a:t>, Virginia Commonwealth University</a:t>
            </a:r>
          </a:p>
          <a:p>
            <a:pPr marL="285750" indent="-285750">
              <a:buFont typeface="AppleSymbols" charset="0"/>
              <a:buChar char="⚙"/>
            </a:pPr>
            <a:endParaRPr lang="en-CA" sz="1600" dirty="0" smtClean="0">
              <a:solidFill>
                <a:srgbClr val="383838"/>
              </a:solidFill>
              <a:latin typeface="Arial" charset="0"/>
              <a:ea typeface="Arial" charset="0"/>
              <a:cs typeface="Arial" charset="0"/>
            </a:endParaRPr>
          </a:p>
          <a:p>
            <a:pPr marL="285750" indent="-285750">
              <a:buFont typeface="AppleSymbols" charset="0"/>
              <a:buChar char="⚙"/>
            </a:pPr>
            <a:r>
              <a:rPr lang="en-CA" sz="1600" dirty="0" smtClean="0">
                <a:solidFill>
                  <a:srgbClr val="383838"/>
                </a:solidFill>
                <a:latin typeface="Arial" charset="0"/>
                <a:ea typeface="Arial" charset="0"/>
                <a:cs typeface="Arial" charset="0"/>
              </a:rPr>
              <a:t>Web site: </a:t>
            </a:r>
            <a:r>
              <a:rPr lang="en-CA" sz="1600" dirty="0" smtClean="0">
                <a:solidFill>
                  <a:srgbClr val="383838"/>
                </a:solidFill>
                <a:latin typeface="Arial" charset="0"/>
                <a:ea typeface="Arial" charset="0"/>
                <a:cs typeface="Arial" charset="0"/>
                <a:hlinkClick r:id="rId4"/>
              </a:rPr>
              <a:t>Critical Thinking</a:t>
            </a:r>
            <a:r>
              <a:rPr lang="en-CA" sz="1600" dirty="0" smtClean="0">
                <a:solidFill>
                  <a:srgbClr val="383838"/>
                </a:solidFill>
                <a:latin typeface="Arial" charset="0"/>
                <a:ea typeface="Arial" charset="0"/>
                <a:cs typeface="Arial" charset="0"/>
              </a:rPr>
              <a:t>;  Paul, R. and Elder, L. , </a:t>
            </a:r>
            <a:r>
              <a:rPr lang="en-CA" sz="1600" b="1" i="1" dirty="0" smtClean="0">
                <a:solidFill>
                  <a:srgbClr val="383838"/>
                </a:solidFill>
                <a:latin typeface="Arial" charset="0"/>
                <a:ea typeface="Arial" charset="0"/>
                <a:cs typeface="Arial" charset="0"/>
              </a:rPr>
              <a:t>The Miniature Guide to Critical Thinking: Concepts and Tools </a:t>
            </a:r>
            <a:r>
              <a:rPr lang="mr-IN" sz="1600" b="1" i="1" dirty="0" smtClean="0">
                <a:solidFill>
                  <a:srgbClr val="383838"/>
                </a:solidFill>
                <a:latin typeface="Arial" charset="0"/>
                <a:ea typeface="Arial" charset="0"/>
                <a:cs typeface="Arial" charset="0"/>
              </a:rPr>
              <a:t>–</a:t>
            </a:r>
            <a:r>
              <a:rPr lang="en-CA" sz="1600" b="1" i="1" dirty="0" smtClean="0">
                <a:solidFill>
                  <a:srgbClr val="383838"/>
                </a:solidFill>
                <a:latin typeface="Arial" charset="0"/>
                <a:ea typeface="Arial" charset="0"/>
                <a:cs typeface="Arial" charset="0"/>
              </a:rPr>
              <a:t> Foundation for Critical Thinking.</a:t>
            </a:r>
          </a:p>
          <a:p>
            <a:pPr marL="285750" indent="-285750">
              <a:buFont typeface="AppleSymbols" charset="0"/>
              <a:buChar char="⚙"/>
            </a:pPr>
            <a:endParaRPr lang="en-CA" sz="1600" dirty="0" smtClean="0">
              <a:solidFill>
                <a:srgbClr val="383838"/>
              </a:solidFill>
              <a:latin typeface="Arial" charset="0"/>
              <a:ea typeface="Arial" charset="0"/>
              <a:cs typeface="Arial" charset="0"/>
            </a:endParaRPr>
          </a:p>
          <a:p>
            <a:pPr marL="285750" indent="-285750">
              <a:lnSpc>
                <a:spcPct val="150000"/>
              </a:lnSpc>
              <a:buFont typeface="AppleSymbols" charset="0"/>
              <a:buChar char="⚙"/>
            </a:pPr>
            <a:r>
              <a:rPr lang="en-CA" sz="1600" dirty="0" smtClean="0">
                <a:solidFill>
                  <a:srgbClr val="383838"/>
                </a:solidFill>
                <a:latin typeface="Arial" charset="0"/>
                <a:ea typeface="Arial" charset="0"/>
                <a:cs typeface="Arial" charset="0"/>
              </a:rPr>
              <a:t>Simulation training web site; </a:t>
            </a:r>
            <a:r>
              <a:rPr lang="en-CA" sz="1600" dirty="0" smtClean="0">
                <a:solidFill>
                  <a:srgbClr val="383838"/>
                </a:solidFill>
                <a:latin typeface="Arial" charset="0"/>
                <a:ea typeface="Arial" charset="0"/>
                <a:cs typeface="Arial" charset="0"/>
                <a:hlinkClick r:id="rId5"/>
              </a:rPr>
              <a:t>simulatedtraining.wordpress.com</a:t>
            </a:r>
            <a:endParaRPr lang="en-CA" sz="1600" dirty="0" smtClean="0">
              <a:solidFill>
                <a:srgbClr val="383838"/>
              </a:solidFill>
              <a:latin typeface="Arial" charset="0"/>
              <a:ea typeface="Arial" charset="0"/>
              <a:cs typeface="Arial" charset="0"/>
            </a:endParaRPr>
          </a:p>
          <a:p>
            <a:pPr marL="285750" indent="-285750">
              <a:lnSpc>
                <a:spcPct val="150000"/>
              </a:lnSpc>
              <a:buFont typeface="AppleSymbols" charset="0"/>
              <a:buChar char="⚙"/>
            </a:pPr>
            <a:endParaRPr lang="en-CA" sz="1600" dirty="0" smtClean="0">
              <a:solidFill>
                <a:srgbClr val="383838"/>
              </a:solidFill>
              <a:latin typeface="Arial" charset="0"/>
              <a:ea typeface="Arial" charset="0"/>
              <a:cs typeface="Arial" charset="0"/>
            </a:endParaRPr>
          </a:p>
          <a:p>
            <a:pPr marL="285750" indent="-285750">
              <a:buFont typeface="AppleSymbols" charset="0"/>
              <a:buChar char="⚙"/>
            </a:pPr>
            <a:r>
              <a:rPr lang="en-CA" sz="1600" dirty="0" smtClean="0">
                <a:solidFill>
                  <a:srgbClr val="383838"/>
                </a:solidFill>
                <a:latin typeface="Arial" charset="0"/>
                <a:ea typeface="Arial" charset="0"/>
                <a:cs typeface="Arial" charset="0"/>
              </a:rPr>
              <a:t> McCain, T., </a:t>
            </a:r>
            <a:r>
              <a:rPr lang="en-CA" sz="1600" b="1" i="1" dirty="0" smtClean="0">
                <a:solidFill>
                  <a:srgbClr val="383838"/>
                </a:solidFill>
                <a:latin typeface="Arial" charset="0"/>
                <a:ea typeface="Arial" charset="0"/>
                <a:cs typeface="Arial" charset="0"/>
              </a:rPr>
              <a:t>Teaching for Tomorrow: Teaching Content and Problem Solving Skills</a:t>
            </a:r>
            <a:r>
              <a:rPr lang="en-CA" sz="1600" dirty="0" smtClean="0">
                <a:solidFill>
                  <a:srgbClr val="383838"/>
                </a:solidFill>
                <a:latin typeface="Arial" charset="0"/>
                <a:ea typeface="Arial" charset="0"/>
                <a:cs typeface="Arial" charset="0"/>
              </a:rPr>
              <a:t>, Corwin press, 96 pages.</a:t>
            </a:r>
            <a:endParaRPr lang="en-CA" sz="1600" b="1" i="1" dirty="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993037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2368" y="500299"/>
            <a:ext cx="8100647" cy="4647426"/>
          </a:xfrm>
          <a:prstGeom prst="rect">
            <a:avLst/>
          </a:prstGeom>
        </p:spPr>
        <p:txBody>
          <a:bodyPr wrap="square">
            <a:spAutoFit/>
          </a:bodyPr>
          <a:lstStyle/>
          <a:p>
            <a:r>
              <a:rPr lang="en-US" sz="4000" b="1" dirty="0" smtClean="0">
                <a:solidFill>
                  <a:srgbClr val="002D87"/>
                </a:solidFill>
                <a:latin typeface="Arial" charset="0"/>
                <a:ea typeface="Arial" charset="0"/>
                <a:cs typeface="Arial" charset="0"/>
              </a:rPr>
              <a:t>Objectives for Today’s </a:t>
            </a:r>
            <a:r>
              <a:rPr lang="en-US" sz="4000" b="1" dirty="0">
                <a:solidFill>
                  <a:srgbClr val="002D87"/>
                </a:solidFill>
                <a:latin typeface="Arial" charset="0"/>
                <a:ea typeface="Arial" charset="0"/>
                <a:cs typeface="Arial" charset="0"/>
              </a:rPr>
              <a:t>P</a:t>
            </a:r>
            <a:r>
              <a:rPr lang="en-US" sz="4000" b="1" dirty="0" smtClean="0">
                <a:solidFill>
                  <a:srgbClr val="002D87"/>
                </a:solidFill>
                <a:latin typeface="Arial" charset="0"/>
                <a:ea typeface="Arial" charset="0"/>
                <a:cs typeface="Arial" charset="0"/>
              </a:rPr>
              <a:t>resentation</a:t>
            </a:r>
            <a:endParaRPr lang="en-US" sz="4000"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pPr marL="285750" indent="-285750">
              <a:buFont typeface="AppleSymbols" charset="0"/>
              <a:buChar char="⚙"/>
            </a:pPr>
            <a:r>
              <a:rPr lang="en-US" dirty="0" smtClean="0">
                <a:solidFill>
                  <a:srgbClr val="383838"/>
                </a:solidFill>
                <a:latin typeface="Arial" charset="0"/>
                <a:ea typeface="Arial" charset="0"/>
                <a:cs typeface="Arial" charset="0"/>
              </a:rPr>
              <a:t>Brief introduction about this presentation </a:t>
            </a:r>
            <a:r>
              <a:rPr lang="mr-IN" dirty="0" smtClean="0">
                <a:solidFill>
                  <a:srgbClr val="383838"/>
                </a:solidFill>
                <a:latin typeface="Arial" charset="0"/>
                <a:ea typeface="Arial" charset="0"/>
                <a:cs typeface="Arial" charset="0"/>
              </a:rPr>
              <a:t>–</a:t>
            </a:r>
            <a:r>
              <a:rPr lang="en-US" dirty="0" smtClean="0">
                <a:solidFill>
                  <a:srgbClr val="383838"/>
                </a:solidFill>
                <a:latin typeface="Arial" charset="0"/>
                <a:ea typeface="Arial" charset="0"/>
                <a:cs typeface="Arial" charset="0"/>
              </a:rPr>
              <a:t> a teacher’s perspective</a:t>
            </a:r>
          </a:p>
          <a:p>
            <a:pPr marL="285750" indent="-285750">
              <a:buFont typeface="AppleSymbols" charset="0"/>
              <a:buChar char="⚙"/>
            </a:pPr>
            <a:endParaRPr lang="en-US" dirty="0">
              <a:solidFill>
                <a:srgbClr val="383838"/>
              </a:solidFill>
              <a:latin typeface="Arial" charset="0"/>
              <a:ea typeface="Arial" charset="0"/>
              <a:cs typeface="Arial" charset="0"/>
            </a:endParaRPr>
          </a:p>
          <a:p>
            <a:pPr marL="285750" indent="-285750">
              <a:buFont typeface="AppleSymbols" charset="0"/>
              <a:buChar char="⚙"/>
            </a:pPr>
            <a:r>
              <a:rPr lang="en-US" dirty="0" smtClean="0">
                <a:solidFill>
                  <a:srgbClr val="383838"/>
                </a:solidFill>
                <a:latin typeface="Arial" charset="0"/>
                <a:ea typeface="Arial" charset="0"/>
                <a:cs typeface="Arial" charset="0"/>
              </a:rPr>
              <a:t>Some background information about our school program and what brought on the search for better ways to prepare students for the clinical workplace </a:t>
            </a:r>
          </a:p>
          <a:p>
            <a:pPr marL="285750" indent="-285750">
              <a:buFont typeface="AppleSymbols" charset="0"/>
              <a:buChar char="⚙"/>
            </a:pPr>
            <a:endParaRPr lang="en-US" dirty="0">
              <a:solidFill>
                <a:srgbClr val="383838"/>
              </a:solidFill>
              <a:latin typeface="Arial" charset="0"/>
              <a:ea typeface="Arial" charset="0"/>
              <a:cs typeface="Arial" charset="0"/>
            </a:endParaRPr>
          </a:p>
          <a:p>
            <a:pPr marL="285750" indent="-285750">
              <a:buFont typeface="AppleSymbols" charset="0"/>
              <a:buChar char="⚙"/>
            </a:pPr>
            <a:r>
              <a:rPr lang="en-US" dirty="0" smtClean="0">
                <a:solidFill>
                  <a:srgbClr val="383838"/>
                </a:solidFill>
                <a:latin typeface="Arial" charset="0"/>
                <a:ea typeface="Arial" charset="0"/>
                <a:cs typeface="Arial" charset="0"/>
              </a:rPr>
              <a:t>Information about critical thinking: what exactly is it and how can we teach it to our students</a:t>
            </a:r>
          </a:p>
          <a:p>
            <a:pPr marL="285750" indent="-285750">
              <a:buFont typeface="AppleSymbols" charset="0"/>
              <a:buChar char="⚙"/>
            </a:pPr>
            <a:endParaRPr lang="en-US" dirty="0">
              <a:solidFill>
                <a:srgbClr val="383838"/>
              </a:solidFill>
              <a:latin typeface="Arial" charset="0"/>
              <a:ea typeface="Arial" charset="0"/>
              <a:cs typeface="Arial" charset="0"/>
            </a:endParaRPr>
          </a:p>
          <a:p>
            <a:pPr marL="285750" indent="-285750">
              <a:buFont typeface="AppleSymbols" charset="0"/>
              <a:buChar char="⚙"/>
            </a:pPr>
            <a:r>
              <a:rPr lang="en-US" dirty="0" smtClean="0">
                <a:solidFill>
                  <a:srgbClr val="383838"/>
                </a:solidFill>
                <a:latin typeface="Arial" charset="0"/>
                <a:ea typeface="Arial" charset="0"/>
                <a:cs typeface="Arial" charset="0"/>
              </a:rPr>
              <a:t>Future projects for critical thinking and simulation at the </a:t>
            </a:r>
            <a:r>
              <a:rPr lang="en-US" dirty="0" err="1" smtClean="0">
                <a:solidFill>
                  <a:srgbClr val="383838"/>
                </a:solidFill>
                <a:latin typeface="Arial" charset="0"/>
                <a:ea typeface="Arial" charset="0"/>
                <a:cs typeface="Arial" charset="0"/>
              </a:rPr>
              <a:t>Cegep</a:t>
            </a:r>
            <a:r>
              <a:rPr lang="en-US" dirty="0" smtClean="0">
                <a:solidFill>
                  <a:srgbClr val="383838"/>
                </a:solidFill>
                <a:latin typeface="Arial" charset="0"/>
                <a:ea typeface="Arial" charset="0"/>
                <a:cs typeface="Arial" charset="0"/>
              </a:rPr>
              <a:t>.</a:t>
            </a:r>
            <a:endParaRPr lang="en-US" dirty="0" smtClean="0">
              <a:solidFill>
                <a:srgbClr val="383838"/>
              </a:solidFill>
              <a:latin typeface="Arial" charset="0"/>
              <a:ea typeface="Arial" charset="0"/>
              <a:cs typeface="Arial" charset="0"/>
            </a:endParaRPr>
          </a:p>
          <a:p>
            <a:pPr marL="285750" indent="-285750">
              <a:buFont typeface="LucidaGrande" charset="0"/>
              <a:buChar char="▹"/>
            </a:pPr>
            <a:endParaRPr lang="en-US" dirty="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81398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1693" y="359622"/>
            <a:ext cx="8264769" cy="5940088"/>
          </a:xfrm>
          <a:prstGeom prst="rect">
            <a:avLst/>
          </a:prstGeom>
        </p:spPr>
        <p:txBody>
          <a:bodyPr wrap="square">
            <a:spAutoFit/>
          </a:bodyPr>
          <a:lstStyle/>
          <a:p>
            <a:r>
              <a:rPr lang="en-US" sz="4400" b="1" dirty="0" smtClean="0">
                <a:solidFill>
                  <a:srgbClr val="002D87"/>
                </a:solidFill>
                <a:latin typeface="Arial" charset="0"/>
                <a:ea typeface="Arial" charset="0"/>
                <a:cs typeface="Arial" charset="0"/>
              </a:rPr>
              <a:t>Today’s Medical Laboratory</a:t>
            </a:r>
            <a:endParaRPr lang="en-US" sz="4400"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CA" dirty="0" smtClean="0">
                <a:solidFill>
                  <a:srgbClr val="383838"/>
                </a:solidFill>
                <a:latin typeface="Arial" charset="0"/>
                <a:ea typeface="Arial" charset="0"/>
                <a:cs typeface="Arial" charset="0"/>
              </a:rPr>
              <a:t>Work in the medical laboratory has undergone a significant change </a:t>
            </a:r>
            <a:r>
              <a:rPr lang="mr-IN" dirty="0" smtClean="0">
                <a:solidFill>
                  <a:srgbClr val="383838"/>
                </a:solidFill>
                <a:latin typeface="Arial" charset="0"/>
                <a:ea typeface="Arial" charset="0"/>
                <a:cs typeface="Arial" charset="0"/>
              </a:rPr>
              <a:t>–</a:t>
            </a:r>
            <a:r>
              <a:rPr lang="en-CA" dirty="0" smtClean="0">
                <a:solidFill>
                  <a:srgbClr val="383838"/>
                </a:solidFill>
                <a:latin typeface="Arial" charset="0"/>
                <a:ea typeface="Arial" charset="0"/>
                <a:cs typeface="Arial" charset="0"/>
              </a:rPr>
              <a:t> especially when it comes to technology: high tech equipment, LIS</a:t>
            </a:r>
            <a:r>
              <a:rPr lang="mr-IN" dirty="0" smtClean="0">
                <a:solidFill>
                  <a:srgbClr val="383838"/>
                </a:solidFill>
                <a:latin typeface="Arial" charset="0"/>
                <a:ea typeface="Arial" charset="0"/>
                <a:cs typeface="Arial" charset="0"/>
              </a:rPr>
              <a:t>…</a:t>
            </a:r>
            <a:endParaRPr lang="fr-CA" dirty="0" smtClean="0">
              <a:solidFill>
                <a:srgbClr val="383838"/>
              </a:solidFill>
              <a:latin typeface="Arial" charset="0"/>
              <a:ea typeface="Arial" charset="0"/>
              <a:cs typeface="Arial" charset="0"/>
            </a:endParaRPr>
          </a:p>
          <a:p>
            <a:endParaRPr lang="fr-CA" b="1" dirty="0">
              <a:solidFill>
                <a:srgbClr val="383838"/>
              </a:solidFill>
              <a:latin typeface="Arial" charset="0"/>
              <a:ea typeface="Arial" charset="0"/>
              <a:cs typeface="Arial" charset="0"/>
            </a:endParaRPr>
          </a:p>
          <a:p>
            <a:r>
              <a:rPr lang="en-CA" dirty="0" smtClean="0">
                <a:solidFill>
                  <a:srgbClr val="383838"/>
                </a:solidFill>
                <a:latin typeface="Arial" charset="0"/>
                <a:ea typeface="Arial" charset="0"/>
                <a:cs typeface="Arial" charset="0"/>
              </a:rPr>
              <a:t>Putting a </a:t>
            </a:r>
            <a:r>
              <a:rPr lang="en-CA" b="1" dirty="0" smtClean="0">
                <a:solidFill>
                  <a:srgbClr val="002D87"/>
                </a:solidFill>
                <a:latin typeface="Arial" charset="0"/>
                <a:ea typeface="Arial" charset="0"/>
                <a:cs typeface="Arial" charset="0"/>
              </a:rPr>
              <a:t>« Do not use» </a:t>
            </a:r>
            <a:r>
              <a:rPr lang="en-CA" b="1" dirty="0" smtClean="0">
                <a:solidFill>
                  <a:srgbClr val="002D87"/>
                </a:solidFill>
                <a:latin typeface="Arial" charset="0"/>
                <a:ea typeface="Arial" charset="0"/>
                <a:cs typeface="Arial" charset="0"/>
              </a:rPr>
              <a:t>Post-it </a:t>
            </a:r>
            <a:r>
              <a:rPr lang="en-CA" dirty="0" smtClean="0">
                <a:solidFill>
                  <a:srgbClr val="383838"/>
                </a:solidFill>
                <a:latin typeface="Arial" charset="0"/>
                <a:ea typeface="Arial" charset="0"/>
                <a:cs typeface="Arial" charset="0"/>
              </a:rPr>
              <a:t>on the broken down equipment doesn’t cut it anymore. MLT’s can sometimes be considered modern day mechanics with very complex instruments.</a:t>
            </a:r>
          </a:p>
          <a:p>
            <a:endParaRPr lang="en-CA" dirty="0">
              <a:solidFill>
                <a:srgbClr val="383838"/>
              </a:solidFill>
              <a:latin typeface="Arial" charset="0"/>
              <a:ea typeface="Arial" charset="0"/>
              <a:cs typeface="Arial" charset="0"/>
            </a:endParaRPr>
          </a:p>
          <a:p>
            <a:r>
              <a:rPr lang="en-CA" dirty="0" smtClean="0">
                <a:solidFill>
                  <a:srgbClr val="383838"/>
                </a:solidFill>
                <a:latin typeface="Arial" charset="0"/>
                <a:ea typeface="Arial" charset="0"/>
                <a:cs typeface="Arial" charset="0"/>
              </a:rPr>
              <a:t>Troubleshooting and problem solving is no longer left up to the laboratory managers. The workplace needs employees who can analyze a situation and make informed decisions - they need </a:t>
            </a:r>
            <a:r>
              <a:rPr lang="en-CA" b="1" dirty="0" smtClean="0">
                <a:solidFill>
                  <a:srgbClr val="002D87"/>
                </a:solidFill>
                <a:latin typeface="Arial" charset="0"/>
                <a:ea typeface="Arial" charset="0"/>
                <a:cs typeface="Arial" charset="0"/>
              </a:rPr>
              <a:t>problem-solvers</a:t>
            </a:r>
            <a:r>
              <a:rPr lang="en-CA" dirty="0" smtClean="0">
                <a:solidFill>
                  <a:srgbClr val="383838"/>
                </a:solidFill>
                <a:latin typeface="Arial" charset="0"/>
                <a:ea typeface="Arial" charset="0"/>
                <a:cs typeface="Arial" charset="0"/>
              </a:rPr>
              <a:t>.</a:t>
            </a:r>
          </a:p>
          <a:p>
            <a:endParaRPr lang="en-CA" dirty="0">
              <a:solidFill>
                <a:srgbClr val="383838"/>
              </a:solidFill>
              <a:latin typeface="Arial" charset="0"/>
              <a:ea typeface="Arial" charset="0"/>
              <a:cs typeface="Arial" charset="0"/>
            </a:endParaRPr>
          </a:p>
          <a:p>
            <a:r>
              <a:rPr lang="en-CA" dirty="0" smtClean="0">
                <a:solidFill>
                  <a:srgbClr val="383838"/>
                </a:solidFill>
                <a:latin typeface="Arial" charset="0"/>
                <a:ea typeface="Arial" charset="0"/>
                <a:cs typeface="Arial" charset="0"/>
              </a:rPr>
              <a:t>Lets not forget that MLTs are part of a healthcare team </a:t>
            </a:r>
            <a:r>
              <a:rPr lang="mr-IN" dirty="0" smtClean="0">
                <a:solidFill>
                  <a:srgbClr val="383838"/>
                </a:solidFill>
                <a:latin typeface="Arial" charset="0"/>
                <a:ea typeface="Arial" charset="0"/>
                <a:cs typeface="Arial" charset="0"/>
              </a:rPr>
              <a:t>–</a:t>
            </a:r>
            <a:r>
              <a:rPr lang="en-CA" dirty="0" smtClean="0">
                <a:solidFill>
                  <a:srgbClr val="383838"/>
                </a:solidFill>
                <a:latin typeface="Arial" charset="0"/>
                <a:ea typeface="Arial" charset="0"/>
                <a:cs typeface="Arial" charset="0"/>
              </a:rPr>
              <a:t> exceptional  communication and interpersonal skills are needed more than ever, especially with the current workplace situation for MLTs.</a:t>
            </a:r>
            <a:endParaRPr lang="en-CA" sz="1600" i="1" dirty="0">
              <a:solidFill>
                <a:srgbClr val="002060"/>
              </a:solidFill>
              <a:latin typeface="Arial" charset="0"/>
              <a:ea typeface="Arial" charset="0"/>
              <a:cs typeface="Arial" charset="0"/>
            </a:endParaRPr>
          </a:p>
          <a:p>
            <a:endParaRPr lang="en-CA" sz="1600" i="1" dirty="0" smtClean="0">
              <a:solidFill>
                <a:srgbClr val="002060"/>
              </a:solidFill>
              <a:latin typeface="Arial" charset="0"/>
              <a:ea typeface="Arial" charset="0"/>
              <a:cs typeface="Arial" charset="0"/>
            </a:endParaRPr>
          </a:p>
          <a:p>
            <a:r>
              <a:rPr lang="en-CA" sz="1600" b="1" i="1" dirty="0">
                <a:solidFill>
                  <a:srgbClr val="002060"/>
                </a:solidFill>
                <a:latin typeface="Arial" charset="0"/>
                <a:ea typeface="Arial" charset="0"/>
                <a:cs typeface="Arial" charset="0"/>
              </a:rPr>
              <a:t>W</a:t>
            </a:r>
            <a:r>
              <a:rPr lang="en-CA" sz="1600" b="1" i="1" dirty="0" smtClean="0">
                <a:solidFill>
                  <a:srgbClr val="002060"/>
                </a:solidFill>
                <a:latin typeface="Arial" charset="0"/>
                <a:ea typeface="Arial" charset="0"/>
                <a:cs typeface="Arial" charset="0"/>
              </a:rPr>
              <a:t>e can teach all of these concepts on paper, but does the student really know how to apply this knowledge when you factor in the work environment and the stress ?</a:t>
            </a:r>
            <a:endParaRPr lang="en-CA" sz="1600" b="1" i="1" dirty="0" smtClean="0">
              <a:solidFill>
                <a:srgbClr val="002060"/>
              </a:solidFill>
              <a:latin typeface="Arial" charset="0"/>
              <a:ea typeface="Arial" charset="0"/>
              <a:cs typeface="Arial" charset="0"/>
            </a:endParaRPr>
          </a:p>
        </p:txBody>
      </p:sp>
    </p:spTree>
    <p:extLst>
      <p:ext uri="{BB962C8B-B14F-4D97-AF65-F5344CB8AC3E}">
        <p14:creationId xmlns:p14="http://schemas.microsoft.com/office/powerpoint/2010/main" val="177513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6168" y="422031"/>
            <a:ext cx="8639924" cy="6186309"/>
          </a:xfrm>
          <a:prstGeom prst="rect">
            <a:avLst/>
          </a:prstGeom>
          <a:noFill/>
        </p:spPr>
        <p:txBody>
          <a:bodyPr wrap="square" rtlCol="0">
            <a:spAutoFit/>
          </a:bodyPr>
          <a:lstStyle/>
          <a:p>
            <a:pPr>
              <a:lnSpc>
                <a:spcPct val="150000"/>
              </a:lnSpc>
            </a:pPr>
            <a:r>
              <a:rPr lang="en-US" sz="4000" b="1" dirty="0" smtClean="0">
                <a:solidFill>
                  <a:srgbClr val="002D87"/>
                </a:solidFill>
                <a:latin typeface="Arial" charset="0"/>
                <a:ea typeface="Arial" charset="0"/>
                <a:cs typeface="Arial" charset="0"/>
              </a:rPr>
              <a:t>A Little Background Information</a:t>
            </a:r>
            <a:r>
              <a:rPr lang="mr-IN" sz="4000" b="1" dirty="0" smtClean="0">
                <a:solidFill>
                  <a:srgbClr val="002D87"/>
                </a:solidFill>
                <a:latin typeface="Arial" charset="0"/>
                <a:ea typeface="Arial" charset="0"/>
                <a:cs typeface="Arial" charset="0"/>
              </a:rPr>
              <a:t>…</a:t>
            </a:r>
            <a:r>
              <a:rPr lang="fr-CA" sz="4000" b="1" dirty="0" smtClean="0">
                <a:solidFill>
                  <a:srgbClr val="002D87"/>
                </a:solidFill>
                <a:latin typeface="Arial" charset="0"/>
                <a:ea typeface="Arial" charset="0"/>
                <a:cs typeface="Arial" charset="0"/>
              </a:rPr>
              <a:t>.</a:t>
            </a:r>
          </a:p>
          <a:p>
            <a:pPr>
              <a:lnSpc>
                <a:spcPct val="150000"/>
              </a:lnSpc>
            </a:pPr>
            <a:endParaRPr lang="en-US" sz="1600" b="1" dirty="0" smtClean="0">
              <a:solidFill>
                <a:srgbClr val="002D87"/>
              </a:solidFill>
              <a:latin typeface="Arial" charset="0"/>
              <a:ea typeface="Arial" charset="0"/>
              <a:cs typeface="Arial" charset="0"/>
            </a:endParaRPr>
          </a:p>
          <a:p>
            <a:pPr marL="285750" indent="-285750">
              <a:lnSpc>
                <a:spcPct val="150000"/>
              </a:lnSpc>
              <a:buFont typeface="Courier New" charset="0"/>
              <a:buChar char="o"/>
            </a:pPr>
            <a:r>
              <a:rPr lang="en-US" dirty="0" smtClean="0">
                <a:solidFill>
                  <a:srgbClr val="383838"/>
                </a:solidFill>
                <a:latin typeface="Arial" charset="0"/>
                <a:ea typeface="Arial" charset="0"/>
                <a:cs typeface="Arial" charset="0"/>
              </a:rPr>
              <a:t>The MLT program at the </a:t>
            </a:r>
            <a:r>
              <a:rPr lang="en-US" dirty="0" err="1" smtClean="0">
                <a:solidFill>
                  <a:srgbClr val="383838"/>
                </a:solidFill>
                <a:latin typeface="Arial" charset="0"/>
                <a:ea typeface="Arial" charset="0"/>
                <a:cs typeface="Arial" charset="0"/>
              </a:rPr>
              <a:t>Cegep</a:t>
            </a:r>
            <a:r>
              <a:rPr lang="en-US" dirty="0" smtClean="0">
                <a:solidFill>
                  <a:srgbClr val="383838"/>
                </a:solidFill>
                <a:latin typeface="Arial" charset="0"/>
                <a:ea typeface="Arial" charset="0"/>
                <a:cs typeface="Arial" charset="0"/>
              </a:rPr>
              <a:t> is fairly new (only 5 years old)</a:t>
            </a:r>
          </a:p>
          <a:p>
            <a:pPr marL="285750" indent="-285750">
              <a:lnSpc>
                <a:spcPct val="150000"/>
              </a:lnSpc>
              <a:buFont typeface="Courier New" charset="0"/>
              <a:buChar char="o"/>
            </a:pPr>
            <a:r>
              <a:rPr lang="en-US" dirty="0" smtClean="0">
                <a:solidFill>
                  <a:srgbClr val="383838"/>
                </a:solidFill>
                <a:latin typeface="Arial" charset="0"/>
                <a:ea typeface="Arial" charset="0"/>
                <a:cs typeface="Arial" charset="0"/>
              </a:rPr>
              <a:t>We are a 3 year program</a:t>
            </a:r>
          </a:p>
          <a:p>
            <a:pPr marL="285750" indent="-285750">
              <a:lnSpc>
                <a:spcPct val="150000"/>
              </a:lnSpc>
              <a:buFont typeface="Courier New" charset="0"/>
              <a:buChar char="o"/>
            </a:pPr>
            <a:r>
              <a:rPr lang="en-US" dirty="0" smtClean="0">
                <a:solidFill>
                  <a:srgbClr val="383838"/>
                </a:solidFill>
                <a:latin typeface="Arial" charset="0"/>
                <a:ea typeface="Arial" charset="0"/>
                <a:cs typeface="Arial" charset="0"/>
              </a:rPr>
              <a:t>Our final semester is </a:t>
            </a:r>
            <a:r>
              <a:rPr lang="en-US" b="1" dirty="0" smtClean="0">
                <a:solidFill>
                  <a:srgbClr val="002D87"/>
                </a:solidFill>
                <a:latin typeface="Arial" charset="0"/>
                <a:ea typeface="Arial" charset="0"/>
                <a:cs typeface="Arial" charset="0"/>
              </a:rPr>
              <a:t>19 weeks </a:t>
            </a:r>
            <a:r>
              <a:rPr lang="en-US" dirty="0" smtClean="0">
                <a:solidFill>
                  <a:srgbClr val="383838"/>
                </a:solidFill>
                <a:latin typeface="Arial" charset="0"/>
                <a:ea typeface="Arial" charset="0"/>
                <a:cs typeface="Arial" charset="0"/>
              </a:rPr>
              <a:t>of clinical placement</a:t>
            </a:r>
          </a:p>
          <a:p>
            <a:pPr>
              <a:lnSpc>
                <a:spcPct val="150000"/>
              </a:lnSpc>
            </a:pPr>
            <a:r>
              <a:rPr lang="en-US" sz="1600" dirty="0">
                <a:solidFill>
                  <a:srgbClr val="383838"/>
                </a:solidFill>
                <a:latin typeface="Arial" charset="0"/>
                <a:ea typeface="Arial" charset="0"/>
                <a:cs typeface="Arial" charset="0"/>
              </a:rPr>
              <a:t>	</a:t>
            </a:r>
            <a:r>
              <a:rPr lang="en-US" sz="1600" dirty="0" smtClean="0">
                <a:solidFill>
                  <a:srgbClr val="383838"/>
                </a:solidFill>
                <a:latin typeface="Arial" charset="0"/>
                <a:ea typeface="Arial" charset="0"/>
                <a:cs typeface="Arial" charset="0"/>
              </a:rPr>
              <a:t>- 4 weeks in microbiology, immunohematology, hematology, biochemistry</a:t>
            </a:r>
          </a:p>
          <a:p>
            <a:pPr>
              <a:lnSpc>
                <a:spcPct val="150000"/>
              </a:lnSpc>
            </a:pPr>
            <a:r>
              <a:rPr lang="en-US" sz="1600" dirty="0">
                <a:solidFill>
                  <a:srgbClr val="383838"/>
                </a:solidFill>
                <a:latin typeface="Arial" charset="0"/>
                <a:ea typeface="Arial" charset="0"/>
                <a:cs typeface="Arial" charset="0"/>
              </a:rPr>
              <a:t>	</a:t>
            </a:r>
            <a:r>
              <a:rPr lang="en-US" sz="1600" dirty="0" smtClean="0">
                <a:solidFill>
                  <a:srgbClr val="383838"/>
                </a:solidFill>
                <a:latin typeface="Arial" charset="0"/>
                <a:ea typeface="Arial" charset="0"/>
                <a:cs typeface="Arial" charset="0"/>
              </a:rPr>
              <a:t>- 3 weeks in pathology</a:t>
            </a:r>
          </a:p>
          <a:p>
            <a:pPr marL="285750" indent="-285750">
              <a:lnSpc>
                <a:spcPct val="150000"/>
              </a:lnSpc>
              <a:buFont typeface="Courier New" charset="0"/>
              <a:buChar char="o"/>
            </a:pPr>
            <a:endParaRPr lang="en-US" sz="1400" dirty="0" smtClean="0">
              <a:solidFill>
                <a:srgbClr val="383838"/>
              </a:solidFill>
              <a:latin typeface="Arial" charset="0"/>
              <a:ea typeface="Arial" charset="0"/>
              <a:cs typeface="Arial" charset="0"/>
            </a:endParaRPr>
          </a:p>
          <a:p>
            <a:pPr marL="285750" indent="-285750">
              <a:buFont typeface="Courier New" charset="0"/>
              <a:buChar char="o"/>
            </a:pPr>
            <a:r>
              <a:rPr lang="en-US" dirty="0" smtClean="0">
                <a:solidFill>
                  <a:srgbClr val="383838"/>
                </a:solidFill>
                <a:latin typeface="Arial" charset="0"/>
                <a:ea typeface="Arial" charset="0"/>
                <a:cs typeface="Arial" charset="0"/>
              </a:rPr>
              <a:t>There are 2 groups of students who have graduated so far (approx. 14-16 students in each group)</a:t>
            </a:r>
          </a:p>
          <a:p>
            <a:pPr marL="285750" indent="-285750">
              <a:buFont typeface="Courier New" charset="0"/>
              <a:buChar char="o"/>
            </a:pPr>
            <a:endParaRPr lang="en-US" dirty="0">
              <a:solidFill>
                <a:srgbClr val="383838"/>
              </a:solidFill>
              <a:latin typeface="Arial" charset="0"/>
              <a:ea typeface="Arial" charset="0"/>
              <a:cs typeface="Arial" charset="0"/>
            </a:endParaRPr>
          </a:p>
          <a:p>
            <a:pPr marL="285750" indent="-285750">
              <a:buFont typeface="Courier New" charset="0"/>
              <a:buChar char="o"/>
            </a:pPr>
            <a:r>
              <a:rPr lang="en-US" dirty="0" smtClean="0">
                <a:solidFill>
                  <a:srgbClr val="383838"/>
                </a:solidFill>
                <a:latin typeface="Arial" charset="0"/>
                <a:ea typeface="Arial" charset="0"/>
                <a:cs typeface="Arial" charset="0"/>
              </a:rPr>
              <a:t>This year’s group started in January and will be done at the end of May.</a:t>
            </a:r>
          </a:p>
          <a:p>
            <a:pPr marL="285750" indent="-285750">
              <a:buFont typeface="Courier New" charset="0"/>
              <a:buChar char="o"/>
            </a:pPr>
            <a:endParaRPr lang="en-US" dirty="0">
              <a:solidFill>
                <a:srgbClr val="383838"/>
              </a:solidFill>
              <a:latin typeface="Arial" charset="0"/>
              <a:ea typeface="Arial" charset="0"/>
              <a:cs typeface="Arial" charset="0"/>
            </a:endParaRPr>
          </a:p>
          <a:p>
            <a:pPr marL="285750" indent="-285750">
              <a:buFont typeface="Courier New" charset="0"/>
              <a:buChar char="o"/>
            </a:pPr>
            <a:r>
              <a:rPr lang="en-US" dirty="0" smtClean="0">
                <a:solidFill>
                  <a:srgbClr val="383838"/>
                </a:solidFill>
                <a:latin typeface="Arial" charset="0"/>
                <a:ea typeface="Arial" charset="0"/>
                <a:cs typeface="Arial" charset="0"/>
              </a:rPr>
              <a:t>Considering our short clinical rotations, we have been searching for better ways to prepare students for their placements before they leave their school environment.  </a:t>
            </a:r>
          </a:p>
          <a:p>
            <a:pPr marL="285750" indent="-285750">
              <a:buFont typeface="Wingdings" charset="2"/>
              <a:buChar char="§"/>
            </a:pPr>
            <a:endParaRPr lang="en-US" dirty="0" smtClean="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132597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8246" y="289284"/>
            <a:ext cx="8440616" cy="6432530"/>
          </a:xfrm>
          <a:prstGeom prst="rect">
            <a:avLst/>
          </a:prstGeom>
        </p:spPr>
        <p:txBody>
          <a:bodyPr wrap="square">
            <a:spAutoFit/>
          </a:bodyPr>
          <a:lstStyle/>
          <a:p>
            <a:r>
              <a:rPr lang="en-US" sz="4400" b="1" dirty="0" smtClean="0">
                <a:solidFill>
                  <a:srgbClr val="002D87"/>
                </a:solidFill>
                <a:latin typeface="Arial" charset="0"/>
                <a:ea typeface="Arial" charset="0"/>
                <a:cs typeface="Arial" charset="0"/>
              </a:rPr>
              <a:t>Program evaluation</a:t>
            </a:r>
            <a:endParaRPr lang="en-US" sz="4400" b="1" dirty="0">
              <a:solidFill>
                <a:srgbClr val="002D87"/>
              </a:solidFill>
              <a:latin typeface="Arial" charset="0"/>
              <a:ea typeface="Arial" charset="0"/>
              <a:cs typeface="Arial" charset="0"/>
            </a:endParaRPr>
          </a:p>
          <a:p>
            <a:endParaRPr lang="en-US" sz="2000"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Ongoing program evaluations have provided us with valuable information for curriculum improvement.</a:t>
            </a:r>
          </a:p>
          <a:p>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Surveys were sent to preceptors/employers and students who have graduated from the program.</a:t>
            </a:r>
            <a:endParaRPr lang="en-US" dirty="0" smtClean="0">
              <a:solidFill>
                <a:srgbClr val="383838"/>
              </a:solidFill>
              <a:latin typeface="Arial" charset="0"/>
              <a:ea typeface="Arial" charset="0"/>
              <a:cs typeface="Arial" charset="0"/>
            </a:endParaRPr>
          </a:p>
          <a:p>
            <a:pPr>
              <a:lnSpc>
                <a:spcPct val="150000"/>
              </a:lnSpc>
            </a:pPr>
            <a:endParaRPr lang="en-US" sz="2000" dirty="0" smtClean="0">
              <a:solidFill>
                <a:srgbClr val="383838"/>
              </a:solidFill>
              <a:latin typeface="Arial" charset="0"/>
              <a:ea typeface="Arial" charset="0"/>
              <a:cs typeface="Arial" charset="0"/>
            </a:endParaRPr>
          </a:p>
          <a:p>
            <a:pPr>
              <a:lnSpc>
                <a:spcPct val="150000"/>
              </a:lnSpc>
            </a:pPr>
            <a:r>
              <a:rPr lang="en-US" sz="2400" b="1" dirty="0" smtClean="0">
                <a:solidFill>
                  <a:srgbClr val="002D87"/>
                </a:solidFill>
                <a:latin typeface="Arial" charset="0"/>
                <a:ea typeface="Arial" charset="0"/>
                <a:cs typeface="Arial" charset="0"/>
              </a:rPr>
              <a:t>Employer’s survey:</a:t>
            </a:r>
          </a:p>
          <a:p>
            <a:endParaRPr lang="en-US" sz="1600" dirty="0" smtClean="0">
              <a:solidFill>
                <a:srgbClr val="383838"/>
              </a:solidFill>
              <a:latin typeface="Arial" charset="0"/>
              <a:ea typeface="Arial" charset="0"/>
              <a:cs typeface="Arial" charset="0"/>
            </a:endParaRPr>
          </a:p>
          <a:p>
            <a:r>
              <a:rPr lang="en-US" sz="1600" dirty="0" smtClean="0">
                <a:solidFill>
                  <a:srgbClr val="383838"/>
                </a:solidFill>
                <a:latin typeface="Arial" charset="0"/>
                <a:ea typeface="Arial" charset="0"/>
                <a:cs typeface="Arial" charset="0"/>
              </a:rPr>
              <a:t>So far so good, but students and new employees need to improve stress management and critical thinking skills: communication, prioritizing, technical troubleshooting</a:t>
            </a:r>
            <a:r>
              <a:rPr lang="mr-IN" sz="1600" dirty="0" smtClean="0">
                <a:solidFill>
                  <a:srgbClr val="383838"/>
                </a:solidFill>
                <a:latin typeface="Arial" charset="0"/>
                <a:ea typeface="Arial" charset="0"/>
                <a:cs typeface="Arial" charset="0"/>
              </a:rPr>
              <a:t>…</a:t>
            </a:r>
            <a:endParaRPr lang="fr-CA" sz="1600" dirty="0" smtClean="0">
              <a:solidFill>
                <a:srgbClr val="383838"/>
              </a:solidFill>
              <a:latin typeface="Arial" charset="0"/>
              <a:ea typeface="Arial" charset="0"/>
              <a:cs typeface="Arial" charset="0"/>
            </a:endParaRPr>
          </a:p>
          <a:p>
            <a:endParaRPr lang="en-US" sz="2000" dirty="0" smtClean="0">
              <a:solidFill>
                <a:srgbClr val="383838"/>
              </a:solidFill>
              <a:latin typeface="Arial" charset="0"/>
              <a:ea typeface="Arial" charset="0"/>
              <a:cs typeface="Arial" charset="0"/>
            </a:endParaRPr>
          </a:p>
          <a:p>
            <a:endParaRPr lang="en-US" sz="2000" dirty="0">
              <a:solidFill>
                <a:srgbClr val="383838"/>
              </a:solidFill>
              <a:latin typeface="Arial" charset="0"/>
              <a:ea typeface="Arial" charset="0"/>
              <a:cs typeface="Arial" charset="0"/>
            </a:endParaRPr>
          </a:p>
          <a:p>
            <a:r>
              <a:rPr lang="en-US" sz="2400" b="1" dirty="0" smtClean="0">
                <a:solidFill>
                  <a:srgbClr val="002D87"/>
                </a:solidFill>
                <a:latin typeface="Arial" charset="0"/>
                <a:ea typeface="Arial" charset="0"/>
                <a:cs typeface="Arial" charset="0"/>
              </a:rPr>
              <a:t>Student comments</a:t>
            </a:r>
            <a:r>
              <a:rPr lang="en-US" sz="1600" dirty="0" smtClean="0">
                <a:solidFill>
                  <a:srgbClr val="383838"/>
                </a:solidFill>
                <a:latin typeface="Arial" charset="0"/>
                <a:ea typeface="Arial" charset="0"/>
                <a:cs typeface="Arial" charset="0"/>
              </a:rPr>
              <a:t>:</a:t>
            </a:r>
          </a:p>
          <a:p>
            <a:endParaRPr lang="en-US" sz="1600" dirty="0" smtClean="0">
              <a:solidFill>
                <a:srgbClr val="383838"/>
              </a:solidFill>
              <a:latin typeface="Arial" charset="0"/>
              <a:ea typeface="Arial" charset="0"/>
              <a:cs typeface="Arial" charset="0"/>
            </a:endParaRPr>
          </a:p>
          <a:p>
            <a:r>
              <a:rPr lang="en-US" sz="1600" dirty="0" smtClean="0">
                <a:solidFill>
                  <a:srgbClr val="383838"/>
                </a:solidFill>
                <a:latin typeface="Arial" charset="0"/>
                <a:ea typeface="Arial" charset="0"/>
                <a:cs typeface="Arial" charset="0"/>
              </a:rPr>
              <a:t>When everything goes well in the lab, the workflow is easy. Unfortunately, this doesn’t happen very often. It would be nice to have more ”troubleshooting” scenarios at school to help us learn how to deal with day to day problems in the workplace.</a:t>
            </a:r>
          </a:p>
          <a:p>
            <a:endParaRPr lang="en-US" sz="1600" dirty="0" smtClean="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972895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921" y="207222"/>
            <a:ext cx="8100647" cy="6401753"/>
          </a:xfrm>
          <a:prstGeom prst="rect">
            <a:avLst/>
          </a:prstGeom>
        </p:spPr>
        <p:txBody>
          <a:bodyPr wrap="square">
            <a:spAutoFit/>
          </a:bodyPr>
          <a:lstStyle/>
          <a:p>
            <a:r>
              <a:rPr lang="en-US" sz="4000" b="1" dirty="0" smtClean="0">
                <a:solidFill>
                  <a:srgbClr val="002D87"/>
                </a:solidFill>
                <a:latin typeface="Arial" charset="0"/>
                <a:ea typeface="Arial" charset="0"/>
                <a:cs typeface="Arial" charset="0"/>
              </a:rPr>
              <a:t>Teaching for a Medical Laboratory Scienc</a:t>
            </a:r>
            <a:r>
              <a:rPr lang="en-US" sz="4000" b="1" dirty="0" smtClean="0">
                <a:solidFill>
                  <a:srgbClr val="002D87"/>
                </a:solidFill>
                <a:latin typeface="Arial" charset="0"/>
                <a:ea typeface="Arial" charset="0"/>
                <a:cs typeface="Arial" charset="0"/>
              </a:rPr>
              <a:t>e Program</a:t>
            </a:r>
            <a:endParaRPr lang="en-US" sz="4000"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I’m a </a:t>
            </a:r>
            <a:r>
              <a:rPr lang="en-US" dirty="0" smtClean="0">
                <a:solidFill>
                  <a:srgbClr val="383838"/>
                </a:solidFill>
                <a:latin typeface="Arial" charset="0"/>
                <a:ea typeface="Arial" charset="0"/>
                <a:cs typeface="Arial" charset="0"/>
              </a:rPr>
              <a:t>Medical L</a:t>
            </a:r>
            <a:r>
              <a:rPr lang="en-US" dirty="0" smtClean="0">
                <a:solidFill>
                  <a:srgbClr val="383838"/>
                </a:solidFill>
                <a:latin typeface="Arial" charset="0"/>
                <a:ea typeface="Arial" charset="0"/>
                <a:cs typeface="Arial" charset="0"/>
              </a:rPr>
              <a:t>aboratory Technologist by profession. </a:t>
            </a:r>
          </a:p>
          <a:p>
            <a:endParaRPr lang="en-US"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When I started teaching for the the MLT program at the </a:t>
            </a:r>
            <a:r>
              <a:rPr lang="en-US" dirty="0" err="1" smtClean="0">
                <a:solidFill>
                  <a:srgbClr val="383838"/>
                </a:solidFill>
                <a:latin typeface="Arial" charset="0"/>
                <a:ea typeface="Arial" charset="0"/>
                <a:cs typeface="Arial" charset="0"/>
              </a:rPr>
              <a:t>Cegep</a:t>
            </a:r>
            <a:r>
              <a:rPr lang="en-US" dirty="0" smtClean="0">
                <a:solidFill>
                  <a:srgbClr val="383838"/>
                </a:solidFill>
                <a:latin typeface="Arial" charset="0"/>
                <a:ea typeface="Arial" charset="0"/>
                <a:cs typeface="Arial" charset="0"/>
              </a:rPr>
              <a:t>, I thought to myself  </a:t>
            </a:r>
            <a:r>
              <a:rPr lang="en-US" b="1" dirty="0" smtClean="0">
                <a:solidFill>
                  <a:srgbClr val="002D87"/>
                </a:solidFill>
                <a:latin typeface="Arial" charset="0"/>
                <a:ea typeface="Arial" charset="0"/>
                <a:cs typeface="Arial" charset="0"/>
              </a:rPr>
              <a:t>“ This his my field of expertise </a:t>
            </a:r>
            <a:r>
              <a:rPr lang="mr-IN" b="1" dirty="0" smtClean="0">
                <a:solidFill>
                  <a:srgbClr val="002D87"/>
                </a:solidFill>
                <a:latin typeface="Arial" charset="0"/>
                <a:ea typeface="Arial" charset="0"/>
                <a:cs typeface="Arial" charset="0"/>
              </a:rPr>
              <a:t>–</a:t>
            </a:r>
            <a:r>
              <a:rPr lang="en-US" b="1" dirty="0" smtClean="0">
                <a:solidFill>
                  <a:srgbClr val="002D87"/>
                </a:solidFill>
                <a:latin typeface="Arial" charset="0"/>
                <a:ea typeface="Arial" charset="0"/>
                <a:cs typeface="Arial" charset="0"/>
              </a:rPr>
              <a:t> how hard can it be ? ”</a:t>
            </a:r>
            <a:endParaRPr lang="en-US" dirty="0">
              <a:solidFill>
                <a:srgbClr val="383838"/>
              </a:solidFill>
              <a:latin typeface="Arial" charset="0"/>
              <a:ea typeface="Arial" charset="0"/>
              <a:cs typeface="Arial" charset="0"/>
            </a:endParaRPr>
          </a:p>
          <a:p>
            <a:endParaRPr lang="en-US" b="1"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I quickly learned there is a difference between knowing and teaching.</a:t>
            </a:r>
          </a:p>
          <a:p>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As an educator, I have been exploring different ways to teach the competencies necessary for MLTs, but what about the other criteria in the Medical Laboratory Technologist profile:</a:t>
            </a:r>
          </a:p>
          <a:p>
            <a:pPr marL="285750" indent="-285750">
              <a:buFontTx/>
              <a:buChar char="-"/>
            </a:pPr>
            <a:r>
              <a:rPr lang="en-US" sz="1600" dirty="0" smtClean="0">
                <a:solidFill>
                  <a:srgbClr val="383838"/>
                </a:solidFill>
                <a:latin typeface="Arial" charset="0"/>
                <a:ea typeface="Arial" charset="0"/>
                <a:cs typeface="Arial" charset="0"/>
              </a:rPr>
              <a:t>Autonomy</a:t>
            </a:r>
          </a:p>
          <a:p>
            <a:pPr marL="285750" indent="-285750">
              <a:buFontTx/>
              <a:buChar char="-"/>
            </a:pPr>
            <a:r>
              <a:rPr lang="en-US" sz="1600" dirty="0" smtClean="0">
                <a:solidFill>
                  <a:srgbClr val="383838"/>
                </a:solidFill>
                <a:latin typeface="Arial" charset="0"/>
                <a:ea typeface="Arial" charset="0"/>
                <a:cs typeface="Arial" charset="0"/>
              </a:rPr>
              <a:t>Communication skills </a:t>
            </a:r>
          </a:p>
          <a:p>
            <a:pPr marL="285750" indent="-285750">
              <a:buFontTx/>
              <a:buChar char="-"/>
            </a:pPr>
            <a:r>
              <a:rPr lang="en-US" sz="1600" dirty="0" smtClean="0">
                <a:solidFill>
                  <a:srgbClr val="383838"/>
                </a:solidFill>
                <a:latin typeface="Arial" charset="0"/>
                <a:ea typeface="Arial" charset="0"/>
                <a:cs typeface="Arial" charset="0"/>
              </a:rPr>
              <a:t>Stress management</a:t>
            </a:r>
          </a:p>
          <a:p>
            <a:pPr marL="285750" indent="-285750">
              <a:buFontTx/>
              <a:buChar char="-"/>
            </a:pPr>
            <a:r>
              <a:rPr lang="en-US" sz="1600" dirty="0" smtClean="0">
                <a:solidFill>
                  <a:srgbClr val="383838"/>
                </a:solidFill>
                <a:latin typeface="Arial" charset="0"/>
                <a:ea typeface="Arial" charset="0"/>
                <a:cs typeface="Arial" charset="0"/>
              </a:rPr>
              <a:t>Problem solving</a:t>
            </a:r>
          </a:p>
          <a:p>
            <a:pPr marL="285750" indent="-285750">
              <a:buFontTx/>
              <a:buChar char="-"/>
            </a:pPr>
            <a:r>
              <a:rPr lang="en-US" sz="1600" dirty="0" smtClean="0">
                <a:solidFill>
                  <a:srgbClr val="383838"/>
                </a:solidFill>
                <a:latin typeface="Arial" charset="0"/>
                <a:ea typeface="Arial" charset="0"/>
                <a:cs typeface="Arial" charset="0"/>
              </a:rPr>
              <a:t>Organizational skills</a:t>
            </a:r>
            <a:r>
              <a:rPr lang="mr-IN" sz="1600" dirty="0" smtClean="0">
                <a:solidFill>
                  <a:srgbClr val="383838"/>
                </a:solidFill>
                <a:latin typeface="Arial" charset="0"/>
                <a:ea typeface="Arial" charset="0"/>
                <a:cs typeface="Arial" charset="0"/>
              </a:rPr>
              <a:t>…</a:t>
            </a:r>
            <a:endParaRPr lang="fr-CA" sz="1600" dirty="0" smtClean="0">
              <a:solidFill>
                <a:srgbClr val="383838"/>
              </a:solidFill>
              <a:latin typeface="Arial" charset="0"/>
              <a:ea typeface="Arial" charset="0"/>
              <a:cs typeface="Arial" charset="0"/>
            </a:endParaRPr>
          </a:p>
          <a:p>
            <a:endParaRPr lang="en-US" sz="1600"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      </a:t>
            </a:r>
            <a:r>
              <a:rPr lang="en-US" sz="2000" b="1" dirty="0" smtClean="0">
                <a:solidFill>
                  <a:srgbClr val="383838"/>
                </a:solidFill>
                <a:latin typeface="Arial" charset="0"/>
                <a:ea typeface="Arial" charset="0"/>
                <a:cs typeface="Arial" charset="0"/>
              </a:rPr>
              <a:t>“Critical thinking”</a:t>
            </a:r>
            <a:endParaRPr lang="fr-CA" sz="2000" b="1" dirty="0">
              <a:solidFill>
                <a:srgbClr val="383838"/>
              </a:solidFill>
              <a:latin typeface="Arial" charset="0"/>
              <a:ea typeface="Arial" charset="0"/>
              <a:cs typeface="Arial" charset="0"/>
            </a:endParaRPr>
          </a:p>
        </p:txBody>
      </p:sp>
    </p:spTree>
    <p:extLst>
      <p:ext uri="{BB962C8B-B14F-4D97-AF65-F5344CB8AC3E}">
        <p14:creationId xmlns:p14="http://schemas.microsoft.com/office/powerpoint/2010/main" val="84532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9969" y="406515"/>
            <a:ext cx="8264769" cy="5909310"/>
          </a:xfrm>
          <a:prstGeom prst="rect">
            <a:avLst/>
          </a:prstGeom>
        </p:spPr>
        <p:txBody>
          <a:bodyPr wrap="square">
            <a:spAutoFit/>
          </a:bodyPr>
          <a:lstStyle/>
          <a:p>
            <a:r>
              <a:rPr lang="en-US" sz="4400" b="1" dirty="0" smtClean="0">
                <a:solidFill>
                  <a:srgbClr val="002D87"/>
                </a:solidFill>
                <a:latin typeface="Arial" charset="0"/>
                <a:ea typeface="Arial" charset="0"/>
                <a:cs typeface="Arial" charset="0"/>
              </a:rPr>
              <a:t>What is Critical Thinking ?</a:t>
            </a:r>
            <a:endParaRPr lang="en-US" sz="2000"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When I first started in my quest to define CT, I was overwhelmed with the vast amount of literature that exists on the subject.  </a:t>
            </a:r>
          </a:p>
          <a:p>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Out of all the definitions I’ve read, this is my own compilation that I feel is the most inclusive, yet easy to understand:</a:t>
            </a:r>
            <a:endParaRPr lang="en-US" dirty="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pPr algn="ctr"/>
            <a:r>
              <a:rPr lang="en-US" b="1" i="1" dirty="0" smtClean="0">
                <a:solidFill>
                  <a:srgbClr val="002060"/>
                </a:solidFill>
                <a:latin typeface="Arial" charset="0"/>
                <a:ea typeface="Arial" charset="0"/>
                <a:cs typeface="Arial" charset="0"/>
              </a:rPr>
              <a:t>“Critical thinking is a deliberate thought process. It is an objective analysis of facts to form a judgment, solve a problem or a make an informed decision.”</a:t>
            </a:r>
            <a:endParaRPr lang="en-US" b="1" i="1" dirty="0">
              <a:solidFill>
                <a:srgbClr val="002060"/>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Being the analytical person that I am, I created a list of skills related to critical thinking that I feel relate to the medical laboratory:</a:t>
            </a:r>
          </a:p>
          <a:p>
            <a:pPr marL="285750" indent="-285750">
              <a:buFontTx/>
              <a:buChar char="-"/>
            </a:pPr>
            <a:r>
              <a:rPr lang="en-US" sz="1600" dirty="0" smtClean="0">
                <a:solidFill>
                  <a:srgbClr val="383838"/>
                </a:solidFill>
                <a:latin typeface="Arial" charset="0"/>
                <a:ea typeface="Arial" charset="0"/>
                <a:cs typeface="Arial" charset="0"/>
              </a:rPr>
              <a:t>Logical reasoning </a:t>
            </a:r>
          </a:p>
          <a:p>
            <a:pPr marL="285750" indent="-285750">
              <a:buFontTx/>
              <a:buChar char="-"/>
            </a:pPr>
            <a:r>
              <a:rPr lang="en-US" sz="1600" dirty="0" smtClean="0">
                <a:solidFill>
                  <a:srgbClr val="383838"/>
                </a:solidFill>
                <a:latin typeface="Arial" charset="0"/>
                <a:ea typeface="Arial" charset="0"/>
                <a:cs typeface="Arial" charset="0"/>
              </a:rPr>
              <a:t>Problem solving</a:t>
            </a:r>
          </a:p>
          <a:p>
            <a:pPr marL="285750" indent="-285750">
              <a:buFontTx/>
              <a:buChar char="-"/>
            </a:pPr>
            <a:r>
              <a:rPr lang="en-US" sz="1600" dirty="0" smtClean="0">
                <a:solidFill>
                  <a:srgbClr val="383838"/>
                </a:solidFill>
                <a:latin typeface="Arial" charset="0"/>
                <a:ea typeface="Arial" charset="0"/>
                <a:cs typeface="Arial" charset="0"/>
              </a:rPr>
              <a:t>Objective judgment</a:t>
            </a:r>
          </a:p>
          <a:p>
            <a:pPr marL="285750" indent="-285750">
              <a:buFontTx/>
              <a:buChar char="-"/>
            </a:pPr>
            <a:r>
              <a:rPr lang="en-US" sz="1600" dirty="0" smtClean="0">
                <a:solidFill>
                  <a:srgbClr val="383838"/>
                </a:solidFill>
                <a:latin typeface="Arial" charset="0"/>
                <a:ea typeface="Arial" charset="0"/>
                <a:cs typeface="Arial" charset="0"/>
              </a:rPr>
              <a:t>Decision making</a:t>
            </a:r>
          </a:p>
        </p:txBody>
      </p:sp>
    </p:spTree>
    <p:extLst>
      <p:ext uri="{BB962C8B-B14F-4D97-AF65-F5344CB8AC3E}">
        <p14:creationId xmlns:p14="http://schemas.microsoft.com/office/powerpoint/2010/main" val="16698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9969" y="254115"/>
            <a:ext cx="8264769" cy="6155531"/>
          </a:xfrm>
          <a:prstGeom prst="rect">
            <a:avLst/>
          </a:prstGeom>
        </p:spPr>
        <p:txBody>
          <a:bodyPr wrap="square">
            <a:spAutoFit/>
          </a:bodyPr>
          <a:lstStyle/>
          <a:p>
            <a:r>
              <a:rPr lang="en-US" sz="4400" b="1" dirty="0" smtClean="0">
                <a:solidFill>
                  <a:srgbClr val="002D87"/>
                </a:solidFill>
                <a:latin typeface="Arial" charset="0"/>
                <a:ea typeface="Arial" charset="0"/>
                <a:cs typeface="Arial" charset="0"/>
              </a:rPr>
              <a:t>Characteristics of a Critical Thinker</a:t>
            </a:r>
            <a:endParaRPr lang="en-US" sz="2000"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pPr marL="285750" indent="-285750">
              <a:buFont typeface=".AppleSystemUIFont" charset="-120"/>
              <a:buChar char="-"/>
            </a:pPr>
            <a:r>
              <a:rPr lang="en-US" dirty="0" smtClean="0">
                <a:solidFill>
                  <a:srgbClr val="383838"/>
                </a:solidFill>
                <a:latin typeface="Arial" charset="0"/>
                <a:ea typeface="Arial" charset="0"/>
                <a:cs typeface="Arial" charset="0"/>
              </a:rPr>
              <a:t>Precise</a:t>
            </a:r>
          </a:p>
          <a:p>
            <a:pPr marL="285750" indent="-285750">
              <a:buFont typeface=".AppleSystemUIFont" charset="-120"/>
              <a:buChar char="-"/>
            </a:pPr>
            <a:r>
              <a:rPr lang="en-US" dirty="0" smtClean="0">
                <a:solidFill>
                  <a:srgbClr val="383838"/>
                </a:solidFill>
                <a:latin typeface="Arial" charset="0"/>
                <a:ea typeface="Arial" charset="0"/>
                <a:cs typeface="Arial" charset="0"/>
              </a:rPr>
              <a:t>Specific</a:t>
            </a:r>
          </a:p>
          <a:p>
            <a:pPr marL="285750" indent="-285750">
              <a:buFont typeface=".AppleSystemUIFont" charset="-120"/>
              <a:buChar char="-"/>
            </a:pPr>
            <a:r>
              <a:rPr lang="en-US" dirty="0" smtClean="0">
                <a:solidFill>
                  <a:srgbClr val="383838"/>
                </a:solidFill>
                <a:latin typeface="Arial" charset="0"/>
                <a:ea typeface="Arial" charset="0"/>
                <a:cs typeface="Arial" charset="0"/>
              </a:rPr>
              <a:t>Analytical</a:t>
            </a:r>
          </a:p>
          <a:p>
            <a:pPr marL="285750" indent="-285750">
              <a:buFont typeface=".AppleSystemUIFont" charset="-120"/>
              <a:buChar char="-"/>
            </a:pPr>
            <a:r>
              <a:rPr lang="en-US" dirty="0" smtClean="0">
                <a:solidFill>
                  <a:srgbClr val="383838"/>
                </a:solidFill>
                <a:latin typeface="Arial" charset="0"/>
                <a:ea typeface="Arial" charset="0"/>
                <a:cs typeface="Arial" charset="0"/>
              </a:rPr>
              <a:t>Logical</a:t>
            </a:r>
          </a:p>
          <a:p>
            <a:pPr marL="285750" indent="-285750">
              <a:buFont typeface=".AppleSystemUIFont" charset="-120"/>
              <a:buChar char="-"/>
            </a:pPr>
            <a:r>
              <a:rPr lang="en-US" dirty="0" smtClean="0">
                <a:solidFill>
                  <a:srgbClr val="383838"/>
                </a:solidFill>
                <a:latin typeface="Arial" charset="0"/>
                <a:ea typeface="Arial" charset="0"/>
                <a:cs typeface="Arial" charset="0"/>
              </a:rPr>
              <a:t>Thorough</a:t>
            </a:r>
          </a:p>
          <a:p>
            <a:pPr marL="285750" indent="-285750">
              <a:buFont typeface=".AppleSystemUIFont" charset="-120"/>
              <a:buChar char="-"/>
            </a:pPr>
            <a:r>
              <a:rPr lang="en-US" dirty="0" smtClean="0">
                <a:solidFill>
                  <a:srgbClr val="383838"/>
                </a:solidFill>
                <a:latin typeface="Arial" charset="0"/>
                <a:ea typeface="Arial" charset="0"/>
                <a:cs typeface="Arial" charset="0"/>
              </a:rPr>
              <a:t>Consistent</a:t>
            </a:r>
          </a:p>
          <a:p>
            <a:pPr marL="285750" indent="-285750">
              <a:buFont typeface=".AppleSystemUIFont" charset="-120"/>
              <a:buChar char="-"/>
            </a:pPr>
            <a:r>
              <a:rPr lang="en-US" dirty="0" smtClean="0">
                <a:solidFill>
                  <a:srgbClr val="383838"/>
                </a:solidFill>
                <a:latin typeface="Arial" charset="0"/>
                <a:ea typeface="Arial" charset="0"/>
                <a:cs typeface="Arial" charset="0"/>
              </a:rPr>
              <a:t>Accurate</a:t>
            </a:r>
          </a:p>
          <a:p>
            <a:pPr marL="285750" indent="-285750">
              <a:buFont typeface=".AppleSystemUIFont" charset="-120"/>
              <a:buChar char="-"/>
            </a:pPr>
            <a:r>
              <a:rPr lang="en-US" dirty="0" smtClean="0">
                <a:solidFill>
                  <a:srgbClr val="383838"/>
                </a:solidFill>
                <a:latin typeface="Arial" charset="0"/>
                <a:ea typeface="Arial" charset="0"/>
                <a:cs typeface="Arial" charset="0"/>
              </a:rPr>
              <a:t>Reflective</a:t>
            </a:r>
          </a:p>
          <a:p>
            <a:pPr marL="285750" indent="-285750">
              <a:buFont typeface=".AppleSystemUIFont" charset="-120"/>
              <a:buChar char="-"/>
            </a:pPr>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To become a “critical thinker”, a persons actions need to become habits: we must work with confidence, be organized and modify/adapt ones actions to accommodate various situation.</a:t>
            </a:r>
          </a:p>
          <a:p>
            <a:endParaRPr lang="en-US" dirty="0">
              <a:solidFill>
                <a:srgbClr val="383838"/>
              </a:solidFill>
              <a:latin typeface="Arial" charset="0"/>
              <a:ea typeface="Arial" charset="0"/>
              <a:cs typeface="Arial" charset="0"/>
            </a:endParaRPr>
          </a:p>
          <a:p>
            <a:r>
              <a:rPr lang="en-US" sz="1600" b="1" i="1" dirty="0" smtClean="0">
                <a:solidFill>
                  <a:srgbClr val="002060"/>
                </a:solidFill>
                <a:latin typeface="Arial" charset="0"/>
                <a:ea typeface="Arial" charset="0"/>
                <a:cs typeface="Arial" charset="0"/>
              </a:rPr>
              <a:t>When I thought about all these conditions, I realized I was teaching good techniques and a large amount of theory and book knowledge, but was I bringing my students to this type of complex learning level ?</a:t>
            </a:r>
          </a:p>
        </p:txBody>
      </p:sp>
    </p:spTree>
    <p:extLst>
      <p:ext uri="{BB962C8B-B14F-4D97-AF65-F5344CB8AC3E}">
        <p14:creationId xmlns:p14="http://schemas.microsoft.com/office/powerpoint/2010/main" val="101608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1693" y="359622"/>
            <a:ext cx="8264769" cy="6247864"/>
          </a:xfrm>
          <a:prstGeom prst="rect">
            <a:avLst/>
          </a:prstGeom>
        </p:spPr>
        <p:txBody>
          <a:bodyPr wrap="square">
            <a:spAutoFit/>
          </a:bodyPr>
          <a:lstStyle/>
          <a:p>
            <a:r>
              <a:rPr lang="en-US" sz="4400" b="1" dirty="0" smtClean="0">
                <a:solidFill>
                  <a:srgbClr val="002D87"/>
                </a:solidFill>
                <a:latin typeface="Arial" charset="0"/>
                <a:ea typeface="Arial" charset="0"/>
                <a:cs typeface="Arial" charset="0"/>
              </a:rPr>
              <a:t>Trying to find t</a:t>
            </a:r>
            <a:r>
              <a:rPr lang="en-US" sz="4400" b="1" dirty="0" smtClean="0">
                <a:solidFill>
                  <a:srgbClr val="002D87"/>
                </a:solidFill>
                <a:latin typeface="Arial" charset="0"/>
                <a:ea typeface="Arial" charset="0"/>
                <a:cs typeface="Arial" charset="0"/>
              </a:rPr>
              <a:t>he missing link</a:t>
            </a:r>
            <a:endParaRPr lang="en-US" sz="4400"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endParaRPr lang="en-US"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Defining CT gave me a better understanding of what type of teaching methods were needed in our school curriculum.</a:t>
            </a:r>
          </a:p>
          <a:p>
            <a:endParaRPr lang="en-US"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The classroom needed to be </a:t>
            </a:r>
            <a:r>
              <a:rPr lang="en-US" b="1" dirty="0" smtClean="0">
                <a:solidFill>
                  <a:srgbClr val="002D87"/>
                </a:solidFill>
                <a:latin typeface="Arial" charset="0"/>
                <a:ea typeface="Arial" charset="0"/>
                <a:cs typeface="Arial" charset="0"/>
              </a:rPr>
              <a:t>a student centered learning </a:t>
            </a:r>
            <a:r>
              <a:rPr lang="en-US" dirty="0" smtClean="0">
                <a:solidFill>
                  <a:srgbClr val="383838"/>
                </a:solidFill>
                <a:latin typeface="Arial" charset="0"/>
                <a:ea typeface="Arial" charset="0"/>
                <a:cs typeface="Arial" charset="0"/>
              </a:rPr>
              <a:t>environment.</a:t>
            </a:r>
          </a:p>
          <a:p>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One important fact that I realized while teaching my students:</a:t>
            </a:r>
          </a:p>
          <a:p>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As medical laboratory professionals, when there is a problem, we are used to “working it out" </a:t>
            </a:r>
            <a:r>
              <a:rPr lang="mr-IN" dirty="0" smtClean="0">
                <a:solidFill>
                  <a:srgbClr val="383838"/>
                </a:solidFill>
                <a:latin typeface="Arial" charset="0"/>
                <a:ea typeface="Arial" charset="0"/>
                <a:cs typeface="Arial" charset="0"/>
              </a:rPr>
              <a:t>–</a:t>
            </a:r>
            <a:r>
              <a:rPr lang="en-US" dirty="0" smtClean="0">
                <a:solidFill>
                  <a:srgbClr val="383838"/>
                </a:solidFill>
                <a:latin typeface="Arial" charset="0"/>
                <a:ea typeface="Arial" charset="0"/>
                <a:cs typeface="Arial" charset="0"/>
              </a:rPr>
              <a:t> we have a process that becomes natural to us when problem solving.</a:t>
            </a:r>
          </a:p>
          <a:p>
            <a:endParaRPr lang="en-US" dirty="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Personally, I sometimes forget that my students need to learn this thinking process so they can become better and more comfortable with situations that demand critical thinking.</a:t>
            </a:r>
          </a:p>
          <a:p>
            <a:endParaRPr lang="en-US" sz="1600" b="1" i="1" dirty="0" smtClean="0">
              <a:solidFill>
                <a:srgbClr val="383838"/>
              </a:solidFill>
              <a:latin typeface="Arial" charset="0"/>
              <a:ea typeface="Arial" charset="0"/>
              <a:cs typeface="Arial" charset="0"/>
            </a:endParaRPr>
          </a:p>
          <a:p>
            <a:r>
              <a:rPr lang="en-US" dirty="0" smtClean="0">
                <a:solidFill>
                  <a:srgbClr val="383838"/>
                </a:solidFill>
                <a:latin typeface="Arial" charset="0"/>
                <a:ea typeface="Arial" charset="0"/>
                <a:cs typeface="Arial" charset="0"/>
              </a:rPr>
              <a:t>I also realized that I was teaching mostly </a:t>
            </a:r>
            <a:r>
              <a:rPr lang="en-US" b="1" dirty="0" smtClean="0">
                <a:solidFill>
                  <a:srgbClr val="002060"/>
                </a:solidFill>
                <a:latin typeface="Arial" charset="0"/>
                <a:ea typeface="Arial" charset="0"/>
                <a:cs typeface="Arial" charset="0"/>
              </a:rPr>
              <a:t>school skills </a:t>
            </a:r>
            <a:r>
              <a:rPr lang="en-US" dirty="0" smtClean="0">
                <a:solidFill>
                  <a:srgbClr val="383838"/>
                </a:solidFill>
                <a:latin typeface="Arial" charset="0"/>
                <a:ea typeface="Arial" charset="0"/>
                <a:cs typeface="Arial" charset="0"/>
              </a:rPr>
              <a:t>and not enough </a:t>
            </a:r>
            <a:r>
              <a:rPr lang="en-US" b="1" dirty="0" smtClean="0">
                <a:solidFill>
                  <a:srgbClr val="002060"/>
                </a:solidFill>
                <a:latin typeface="Arial" charset="0"/>
                <a:ea typeface="Arial" charset="0"/>
                <a:cs typeface="Arial" charset="0"/>
              </a:rPr>
              <a:t>work skills.</a:t>
            </a:r>
            <a:endParaRPr lang="en-US" b="1" dirty="0">
              <a:solidFill>
                <a:srgbClr val="002060"/>
              </a:solidFill>
              <a:latin typeface="Arial" charset="0"/>
              <a:ea typeface="Arial" charset="0"/>
              <a:cs typeface="Arial" charset="0"/>
            </a:endParaRPr>
          </a:p>
          <a:p>
            <a:endParaRPr lang="en-US" sz="1600" b="1" i="1" dirty="0" smtClean="0">
              <a:solidFill>
                <a:srgbClr val="002060"/>
              </a:solidFill>
              <a:latin typeface="Arial" charset="0"/>
              <a:ea typeface="Arial" charset="0"/>
              <a:cs typeface="Arial" charset="0"/>
            </a:endParaRPr>
          </a:p>
        </p:txBody>
      </p:sp>
    </p:spTree>
    <p:extLst>
      <p:ext uri="{BB962C8B-B14F-4D97-AF65-F5344CB8AC3E}">
        <p14:creationId xmlns:p14="http://schemas.microsoft.com/office/powerpoint/2010/main" val="196977150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758</TotalTime>
  <Words>1486</Words>
  <Application>Microsoft Macintosh PowerPoint</Application>
  <PresentationFormat>Letter Paper (8.5x11 in)</PresentationFormat>
  <Paragraphs>243</Paragraphs>
  <Slides>18</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.AppleSystemUIFont</vt:lpstr>
      <vt:lpstr>AppleSymbols</vt:lpstr>
      <vt:lpstr>ArialMT</vt:lpstr>
      <vt:lpstr>Calibri</vt:lpstr>
      <vt:lpstr>Courier New</vt:lpstr>
      <vt:lpstr>Gill Sans MT</vt:lpstr>
      <vt:lpstr>LucidaGrande</vt:lpstr>
      <vt:lpstr>Wingdings</vt:lpstr>
      <vt:lpstr>Arial</vt:lpstr>
      <vt:lpstr>Parcel</vt:lpstr>
      <vt:lpstr>Critical thinking and problem solving skills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thinking and problem solving skills</dc:title>
  <dc:creator>Nancy Lemelin</dc:creator>
  <cp:lastModifiedBy>Nancy Lemelin</cp:lastModifiedBy>
  <cp:revision>64</cp:revision>
  <cp:lastPrinted>2017-04-24T01:48:22Z</cp:lastPrinted>
  <dcterms:created xsi:type="dcterms:W3CDTF">2017-04-23T13:12:11Z</dcterms:created>
  <dcterms:modified xsi:type="dcterms:W3CDTF">2017-04-24T01:50:47Z</dcterms:modified>
</cp:coreProperties>
</file>